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sldIdLst>
    <p:sldId id="645" r:id="rId2"/>
    <p:sldId id="646" r:id="rId3"/>
    <p:sldId id="647" r:id="rId4"/>
    <p:sldId id="648" r:id="rId5"/>
    <p:sldId id="649" r:id="rId6"/>
    <p:sldId id="650" r:id="rId7"/>
    <p:sldId id="651" r:id="rId8"/>
    <p:sldId id="705" r:id="rId9"/>
    <p:sldId id="694" r:id="rId10"/>
    <p:sldId id="695" r:id="rId11"/>
    <p:sldId id="696" r:id="rId12"/>
    <p:sldId id="697" r:id="rId13"/>
    <p:sldId id="698" r:id="rId14"/>
    <p:sldId id="699" r:id="rId15"/>
    <p:sldId id="700" r:id="rId16"/>
    <p:sldId id="701" r:id="rId17"/>
    <p:sldId id="702" r:id="rId18"/>
    <p:sldId id="703" r:id="rId19"/>
    <p:sldId id="704" r:id="rId20"/>
    <p:sldId id="652" r:id="rId21"/>
    <p:sldId id="653" r:id="rId22"/>
    <p:sldId id="654" r:id="rId23"/>
    <p:sldId id="655" r:id="rId24"/>
    <p:sldId id="656" r:id="rId25"/>
    <p:sldId id="657" r:id="rId26"/>
    <p:sldId id="658" r:id="rId27"/>
    <p:sldId id="659" r:id="rId28"/>
    <p:sldId id="660" r:id="rId29"/>
    <p:sldId id="661" r:id="rId30"/>
    <p:sldId id="662" r:id="rId31"/>
    <p:sldId id="663" r:id="rId32"/>
    <p:sldId id="664" r:id="rId33"/>
    <p:sldId id="665" r:id="rId34"/>
    <p:sldId id="666" r:id="rId35"/>
    <p:sldId id="667" r:id="rId36"/>
    <p:sldId id="668" r:id="rId37"/>
    <p:sldId id="669" r:id="rId38"/>
    <p:sldId id="670" r:id="rId39"/>
    <p:sldId id="672" r:id="rId40"/>
    <p:sldId id="673" r:id="rId41"/>
    <p:sldId id="674" r:id="rId42"/>
    <p:sldId id="675" r:id="rId43"/>
    <p:sldId id="676" r:id="rId44"/>
    <p:sldId id="677" r:id="rId45"/>
    <p:sldId id="678" r:id="rId46"/>
    <p:sldId id="679" r:id="rId47"/>
    <p:sldId id="706" r:id="rId48"/>
    <p:sldId id="707" r:id="rId49"/>
    <p:sldId id="708" r:id="rId50"/>
    <p:sldId id="710" r:id="rId51"/>
    <p:sldId id="711" r:id="rId52"/>
    <p:sldId id="709" r:id="rId53"/>
    <p:sldId id="712" r:id="rId54"/>
    <p:sldId id="714" r:id="rId55"/>
    <p:sldId id="715" r:id="rId56"/>
    <p:sldId id="716" r:id="rId57"/>
    <p:sldId id="717" r:id="rId58"/>
    <p:sldId id="713" r:id="rId59"/>
    <p:sldId id="718" r:id="rId60"/>
    <p:sldId id="719" r:id="rId61"/>
    <p:sldId id="720" r:id="rId62"/>
    <p:sldId id="721" r:id="rId63"/>
    <p:sldId id="722" r:id="rId64"/>
    <p:sldId id="745" r:id="rId65"/>
    <p:sldId id="746" r:id="rId66"/>
    <p:sldId id="747" r:id="rId67"/>
    <p:sldId id="748" r:id="rId68"/>
    <p:sldId id="723" r:id="rId69"/>
    <p:sldId id="724" r:id="rId70"/>
    <p:sldId id="727" r:id="rId71"/>
    <p:sldId id="728" r:id="rId72"/>
    <p:sldId id="729" r:id="rId73"/>
    <p:sldId id="725" r:id="rId74"/>
    <p:sldId id="730" r:id="rId75"/>
    <p:sldId id="731" r:id="rId76"/>
    <p:sldId id="732" r:id="rId77"/>
    <p:sldId id="733" r:id="rId78"/>
    <p:sldId id="734" r:id="rId79"/>
    <p:sldId id="736" r:id="rId80"/>
    <p:sldId id="737" r:id="rId81"/>
    <p:sldId id="738" r:id="rId82"/>
    <p:sldId id="739" r:id="rId83"/>
    <p:sldId id="740" r:id="rId84"/>
    <p:sldId id="741" r:id="rId85"/>
    <p:sldId id="742" r:id="rId86"/>
    <p:sldId id="743" r:id="rId87"/>
    <p:sldId id="744" r:id="rId88"/>
    <p:sldId id="680" r:id="rId8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73" autoAdjust="0"/>
    <p:restoredTop sz="91452" autoAdjust="0"/>
  </p:normalViewPr>
  <p:slideViewPr>
    <p:cSldViewPr>
      <p:cViewPr varScale="1">
        <p:scale>
          <a:sx n="83" d="100"/>
          <a:sy n="83" d="100"/>
        </p:scale>
        <p:origin x="-84" y="-5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2016-07-12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Tuesday, July 12,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2016-07-12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2016-07-12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2016-07-12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2016-07-12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2016-07-12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gif"/><Relationship Id="rId7" Type="http://schemas.openxmlformats.org/officeDocument/2006/relationships/image" Target="../media/image26.jpeg"/><Relationship Id="rId12" Type="http://schemas.openxmlformats.org/officeDocument/2006/relationships/image" Target="../media/image31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gif"/><Relationship Id="rId11" Type="http://schemas.openxmlformats.org/officeDocument/2006/relationships/image" Target="../media/image30.jpeg"/><Relationship Id="rId5" Type="http://schemas.openxmlformats.org/officeDocument/2006/relationships/image" Target="../media/image24.jpeg"/><Relationship Id="rId10" Type="http://schemas.openxmlformats.org/officeDocument/2006/relationships/image" Target="../media/image29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13" Type="http://schemas.openxmlformats.org/officeDocument/2006/relationships/image" Target="../media/image45.pn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12" Type="http://schemas.openxmlformats.org/officeDocument/2006/relationships/image" Target="../media/image44.jpeg"/><Relationship Id="rId17" Type="http://schemas.openxmlformats.org/officeDocument/2006/relationships/image" Target="../media/image49.png"/><Relationship Id="rId2" Type="http://schemas.openxmlformats.org/officeDocument/2006/relationships/image" Target="../media/image34.jpeg"/><Relationship Id="rId16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11" Type="http://schemas.openxmlformats.org/officeDocument/2006/relationships/image" Target="../media/image43.png"/><Relationship Id="rId5" Type="http://schemas.openxmlformats.org/officeDocument/2006/relationships/image" Target="../media/image37.jpeg"/><Relationship Id="rId15" Type="http://schemas.openxmlformats.org/officeDocument/2006/relationships/image" Target="../media/image47.jpeg"/><Relationship Id="rId10" Type="http://schemas.openxmlformats.org/officeDocument/2006/relationships/image" Target="../media/image42.jpeg"/><Relationship Id="rId4" Type="http://schemas.openxmlformats.org/officeDocument/2006/relationships/image" Target="../media/image36.png"/><Relationship Id="rId9" Type="http://schemas.openxmlformats.org/officeDocument/2006/relationships/image" Target="../media/image41.jpeg"/><Relationship Id="rId1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hyperlink" Target="http://web.stanford.edu/~yukez/visual7w.html" TargetMode="External"/><Relationship Id="rId3" Type="http://schemas.openxmlformats.org/officeDocument/2006/relationships/hyperlink" Target="http://www.visualqa.org/" TargetMode="External"/><Relationship Id="rId7" Type="http://schemas.openxmlformats.org/officeDocument/2006/relationships/hyperlink" Target="http://tamaraberg.com/visualmadlibs/" TargetMode="External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hyperlink" Target="https://www.mpi-inf.mpg.de/departments/computer-vision-and-multimodal-computing/research/vision-and-language/visual-turing-challenge/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visualqa.org/" TargetMode="Externa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cvlab.postech.ac.kr/research/dppnet/" TargetMode="External"/><Relationship Id="rId2" Type="http://schemas.openxmlformats.org/officeDocument/2006/relationships/hyperlink" Target="http://arxiv.org/abs/1511.0575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31901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Visual </a:t>
            </a:r>
            <a:r>
              <a:rPr lang="en-US" altLang="ko-KR" sz="6000" dirty="0" err="1" smtClean="0"/>
              <a:t>QnA</a:t>
            </a:r>
            <a:endParaRPr lang="en-US" altLang="ko-KR" sz="4800" dirty="0" smtClean="0"/>
          </a:p>
        </p:txBody>
      </p:sp>
      <p:sp>
        <p:nvSpPr>
          <p:cNvPr id="2" name="직사각형 1"/>
          <p:cNvSpPr/>
          <p:nvPr/>
        </p:nvSpPr>
        <p:spPr>
          <a:xfrm>
            <a:off x="6660232" y="6444044"/>
            <a:ext cx="2501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Hyeonwoo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Noh’s Slide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sz="3600" smtClean="0"/>
              <a:t>Classification </a:t>
            </a:r>
            <a:r>
              <a:rPr lang="en-US" altLang="ko-KR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n-US" altLang="ko-KR" sz="3600" dirty="0" smtClean="0"/>
              <a:t> complex setting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Multi-domain classification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Classification on multiple dataset at the same time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Performance decrease due to more candidates for answer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Some images might have more than one answer according to task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49753" y="3481852"/>
            <a:ext cx="3198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Object classification: </a:t>
            </a:r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</a:t>
            </a:r>
          </a:p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Action classification: </a:t>
            </a:r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Jumping</a:t>
            </a:r>
            <a:endParaRPr lang="ko-KR" altLang="en-US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8494" y="5256187"/>
            <a:ext cx="1367118" cy="6000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</a:p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://www.complexneeds.org.uk/modules/Module-3.1-Communication---augmentative-and-assistive-strategies/B/img/m09p100bcd/afrank_wise_05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24" y="4687107"/>
            <a:ext cx="415895" cy="37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w3schools.com/js/objectExplained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75" y="4590564"/>
            <a:ext cx="732025" cy="45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designboom.com/wp-content/uploads/2013/06/the-U-bicycle-art-object-designboom.jpg%2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829" y="4691920"/>
            <a:ext cx="590951" cy="35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globe-views.com/dcim/dreams/chair/chair-0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9" y="4689834"/>
            <a:ext cx="372035" cy="37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www.dognameguide.com/images/dog.g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593" y="4698090"/>
            <a:ext cx="279992" cy="34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왼쪽 중괄호 7"/>
          <p:cNvSpPr/>
          <p:nvPr/>
        </p:nvSpPr>
        <p:spPr>
          <a:xfrm rot="-5400000">
            <a:off x="1200661" y="4035569"/>
            <a:ext cx="161330" cy="220451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60" name="Picture 12" descr="http://diatribe.org/sites/default/files/walking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801" y="4683700"/>
            <a:ext cx="364380" cy="36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www.sierrahillbillies.org/jpg/ballroomdancers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705" y="4691921"/>
            <a:ext cx="351474" cy="35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www.sleepinglittledreamers.com/sites/g/files/g1881036/f/wp-content/uploads/2014/05/toddlersleep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180" y="4683700"/>
            <a:ext cx="548076" cy="36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://p2cdn4static.sharpschool.com/UserFiles/Servers/Server_1041733/Image/Staff%20Folder/Science/njackson/swimmer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73" y="4683700"/>
            <a:ext cx="541075" cy="36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://www.movewellfit.com/wp-content/uploads/2015/07/jumping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455" y="4683701"/>
            <a:ext cx="281737" cy="36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왼쪽 중괄호 18"/>
          <p:cNvSpPr/>
          <p:nvPr/>
        </p:nvSpPr>
        <p:spPr>
          <a:xfrm rot="-5400000">
            <a:off x="3493922" y="4038439"/>
            <a:ext cx="161330" cy="220451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923440" y="5256187"/>
            <a:ext cx="1367118" cy="6000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덧셈 기호 8"/>
          <p:cNvSpPr/>
          <p:nvPr/>
        </p:nvSpPr>
        <p:spPr>
          <a:xfrm>
            <a:off x="2146213" y="5267300"/>
            <a:ext cx="562454" cy="562454"/>
          </a:xfrm>
          <a:prstGeom prst="mathPlus">
            <a:avLst>
              <a:gd name="adj1" fmla="val 107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4516679" y="5374550"/>
            <a:ext cx="627529" cy="3585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12" descr="http://diatribe.org/sites/default/files/walking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743" y="4677671"/>
            <a:ext cx="364380" cy="36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 descr="http://www.sierrahillbillies.org/jpg/ballroomdancers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647" y="4685892"/>
            <a:ext cx="351474" cy="35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6" descr="http://www.sleepinglittledreamers.com/sites/g/files/g1881036/f/wp-content/uploads/2014/05/toddlersleep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122" y="4677671"/>
            <a:ext cx="548076" cy="36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8" descr="http://p2cdn4static.sharpschool.com/UserFiles/Servers/Server_1041733/Image/Staff%20Folder/Science/njackson/swimmer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115" y="4677671"/>
            <a:ext cx="541075" cy="36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0" descr="http://www.movewellfit.com/wp-content/uploads/2015/07/jumping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397" y="4677672"/>
            <a:ext cx="281737" cy="36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http://www.complexneeds.org.uk/modules/Module-3.1-Communication---augmentative-and-assistive-strategies/B/img/m09p100bcd/afrank_wise_05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702" y="4677671"/>
            <a:ext cx="415895" cy="37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http://www.w3schools.com/js/objectExplained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853" y="4581128"/>
            <a:ext cx="732025" cy="45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http://www.designboom.com/wp-content/uploads/2013/06/the-U-bicycle-art-object-designboom.jpg%2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207" y="4682484"/>
            <a:ext cx="590951" cy="35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http://globe-views.com/dcim/dreams/chair/chair-0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667" y="4680398"/>
            <a:ext cx="372035" cy="37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 descr="http://www.dognameguide.com/images/dog.g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971" y="4688654"/>
            <a:ext cx="279992" cy="34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왼쪽 중괄호 33"/>
          <p:cNvSpPr/>
          <p:nvPr/>
        </p:nvSpPr>
        <p:spPr>
          <a:xfrm rot="-5400000">
            <a:off x="6857371" y="3021154"/>
            <a:ext cx="170413" cy="422426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6292184" y="5256187"/>
            <a:ext cx="1367118" cy="6000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unified</a:t>
            </a:r>
          </a:p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70" name="Picture 22" descr="http://www.movewellfit.com/wp-content/uploads/2015/07/jumping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504" y="2726590"/>
            <a:ext cx="1146688" cy="148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1934995" y="2808445"/>
            <a:ext cx="3147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is this?: </a:t>
            </a:r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</a:t>
            </a:r>
          </a:p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is she doing?: </a:t>
            </a:r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Jumping</a:t>
            </a:r>
            <a:endParaRPr lang="ko-KR" altLang="en-US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3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19" grpId="0" animBg="1"/>
      <p:bldP spid="20" grpId="0" animBg="1"/>
      <p:bldP spid="9" grpId="0" animBg="1"/>
      <p:bldP spid="10" grpId="0" animBg="1"/>
      <p:bldP spid="34" grpId="0" animBg="1"/>
      <p:bldP spid="35" grpId="0" animBg="1"/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Classification with complex setting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7168" lvl="1" indent="-257168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Classification with input/output connection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Relation between classification and </a:t>
            </a:r>
            <a:r>
              <a:rPr lang="en-US" altLang="ko-KR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yes/no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question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Standard classification : no input – class output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Yes/No classification : class input – yes/no output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If we regard two task separately, we might need more data, more parameter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http://assets.worldwildlife.org/photos/1139/images/carousel_small/elephants_8.1.2012_whytheymatter1_HI_247511.jpg?134558685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762305"/>
            <a:ext cx="2480166" cy="186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36096" y="5617410"/>
            <a:ext cx="2480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is this? </a:t>
            </a:r>
            <a:r>
              <a:rPr lang="en-US" altLang="ko-KR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Elephant</a:t>
            </a:r>
          </a:p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Is this Elephant? </a:t>
            </a:r>
            <a:r>
              <a:rPr lang="en-US" altLang="ko-KR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  <a:endParaRPr lang="ko-KR" altLang="en-US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21664" y="4910080"/>
            <a:ext cx="1367118" cy="600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</a:p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 descr="http://assets.worldwildlife.org/photos/1139/images/carousel_small/elephants_8.1.2012_whytheymatter1_HI_247511.jpg?134558685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670" y="5732368"/>
            <a:ext cx="640610" cy="48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왼쪽 중괄호 8"/>
          <p:cNvSpPr/>
          <p:nvPr/>
        </p:nvSpPr>
        <p:spPr>
          <a:xfrm rot="-5400000">
            <a:off x="1429860" y="4131546"/>
            <a:ext cx="181541" cy="123106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280" y="3905946"/>
            <a:ext cx="1261884" cy="79925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Elephant</a:t>
            </a:r>
          </a:p>
          <a:p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Lion</a:t>
            </a:r>
            <a:b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Dog</a:t>
            </a:r>
          </a:p>
          <a:p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 </a:t>
            </a:r>
          </a:p>
          <a:p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hippo</a:t>
            </a:r>
            <a:endParaRPr lang="ko-KR" altLang="en-US" sz="1400" dirty="0" smtClean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65627" y="4754699"/>
            <a:ext cx="1367118" cy="600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es/no</a:t>
            </a:r>
          </a:p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왼쪽 중괄호 11"/>
          <p:cNvSpPr/>
          <p:nvPr/>
        </p:nvSpPr>
        <p:spPr>
          <a:xfrm rot="-5400000">
            <a:off x="3458416" y="4304608"/>
            <a:ext cx="181540" cy="5632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10116" y="5422462"/>
            <a:ext cx="1261884" cy="79925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Elephant</a:t>
            </a:r>
          </a:p>
          <a:p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Lion</a:t>
            </a:r>
            <a:b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Dog</a:t>
            </a:r>
          </a:p>
          <a:p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 </a:t>
            </a:r>
          </a:p>
          <a:p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hippo</a:t>
            </a:r>
            <a:endParaRPr lang="ko-KR" altLang="en-US" sz="1400" dirty="0" smtClean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2" descr="http://assets.worldwildlife.org/photos/1139/images/carousel_small/elephants_8.1.2012_whytheymatter1_HI_247511.jpg?134558685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22" y="5718319"/>
            <a:ext cx="640610" cy="48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241408" y="4164589"/>
            <a:ext cx="615553" cy="38523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endParaRPr lang="ko-KR" altLang="en-US" sz="1400" dirty="0" smtClean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왼쪽 중괄호 15"/>
          <p:cNvSpPr/>
          <p:nvPr/>
        </p:nvSpPr>
        <p:spPr>
          <a:xfrm rot="5400000">
            <a:off x="1404977" y="5275306"/>
            <a:ext cx="180100" cy="691814"/>
          </a:xfrm>
          <a:prstGeom prst="leftBrace">
            <a:avLst>
              <a:gd name="adj1" fmla="val 1327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왼쪽 중괄호 16"/>
          <p:cNvSpPr/>
          <p:nvPr/>
        </p:nvSpPr>
        <p:spPr>
          <a:xfrm rot="5400000">
            <a:off x="3441018" y="4538316"/>
            <a:ext cx="216332" cy="1890566"/>
          </a:xfrm>
          <a:prstGeom prst="leftBrace">
            <a:avLst>
              <a:gd name="adj1" fmla="val 1657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0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9" grpId="0" animBg="1"/>
      <p:bldP spid="6" grpId="0"/>
      <p:bldP spid="11" grpId="0" animBg="1"/>
      <p:bldP spid="12" grpId="0" animBg="1"/>
      <p:bldP spid="13" grpId="0"/>
      <p:bldP spid="15" grpId="0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Classification with complex setting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504" y="1628801"/>
            <a:ext cx="8496944" cy="4824535"/>
          </a:xfrm>
        </p:spPr>
        <p:txBody>
          <a:bodyPr/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Zero shot learning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Real world Image QA contains too many classes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Could we generalize </a:t>
            </a:r>
            <a:r>
              <a:rPr lang="en-US" altLang="ko-KR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with finite number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b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labeled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data?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10" name="Picture 14" descr="http://static1.shop033.com/resources/18/160536/picture/F0/8592612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746" y="3422042"/>
            <a:ext cx="895598" cy="110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http://lovemeow.com/wp-content/uploads/2012/05/kitty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222" y="4460353"/>
            <a:ext cx="1208908" cy="84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dogbreedplus.com/images/puredogs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60" y="3493949"/>
            <a:ext cx="1134594" cy="113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shakacity.com/sites/default/files/dog_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669" y="4599322"/>
            <a:ext cx="979954" cy="734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http://www.harunyahya.com/image/world_of_animals/bear_0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794" y="5249552"/>
            <a:ext cx="951733" cy="83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http://cwf-fcf.org/assets/images/resources/newsletters/wildlife-update/2009/sep09/black-bear-480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33" y="5303711"/>
            <a:ext cx="1093508" cy="72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http://www.penguins-world.com/wp-content/uploads/king-penguins-on-the-beach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750" y="4782420"/>
            <a:ext cx="1446202" cy="862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https://upload.wikimedia.org/wikipedia/commons/0/07/Emperor_Penguin_Manchot_empereur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54" y="4519631"/>
            <a:ext cx="890307" cy="96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21545" y="3422042"/>
            <a:ext cx="585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</a:t>
            </a:r>
            <a:endParaRPr lang="ko-KR" altLang="en-US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9960" y="3326735"/>
            <a:ext cx="817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dogs</a:t>
            </a:r>
            <a:endParaRPr lang="ko-KR" altLang="en-US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56532" y="4392023"/>
            <a:ext cx="817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cats</a:t>
            </a:r>
            <a:endParaRPr lang="ko-KR" altLang="en-U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69450" y="4732233"/>
            <a:ext cx="817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dog</a:t>
            </a:r>
            <a:endParaRPr lang="ko-KR" altLang="en-U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95284" y="5234476"/>
            <a:ext cx="817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bears</a:t>
            </a:r>
            <a:endParaRPr lang="ko-KR" altLang="en-U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64780" y="5712986"/>
            <a:ext cx="817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bear</a:t>
            </a:r>
            <a:endParaRPr lang="ko-KR" altLang="en-U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7786" y="5127226"/>
            <a:ext cx="108111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penguin</a:t>
            </a:r>
            <a:endParaRPr lang="ko-KR" altLang="en-US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89882" y="5706038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these penguin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en-US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36" name="Picture 40" descr="http://www.jukani.co.za/userfiles/article/grp9/cat12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253" y="4810220"/>
            <a:ext cx="1410260" cy="94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6534953" y="570603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this </a:t>
            </a:r>
            <a:r>
              <a:rPr lang="en-US" altLang="ko-KR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kittie</a:t>
            </a:r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en-US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78114" y="3292803"/>
            <a:ext cx="3269129" cy="287250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645415" y="1712259"/>
            <a:ext cx="2435891" cy="2748094"/>
            <a:chOff x="6580095" y="1719732"/>
            <a:chExt cx="2435891" cy="2748094"/>
          </a:xfrm>
        </p:grpSpPr>
        <p:pic>
          <p:nvPicPr>
            <p:cNvPr id="4122" name="Picture 26" descr="http://exmoorpet.com/wp-content/uploads/2012/08/cat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6393" y="1753612"/>
              <a:ext cx="706958" cy="1160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4" name="Picture 28" descr="https://www.petfinder.com/wp-content/uploads/2012/11/140272627-grooming-needs-senior-cat-632x475.jp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5031" y="2841193"/>
              <a:ext cx="679419" cy="510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6" name="Picture 30" descr="http://pngimg.com/upload/cat_PNG1631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0911" y="2528222"/>
              <a:ext cx="1021914" cy="1018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8" name="Picture 32" descr="http://www.projectpawsitive.com/wp-content/uploads/2013/08/CAt_No-Background1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4124" y="1993892"/>
              <a:ext cx="909056" cy="679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0" name="Picture 34" descr="https://upload.wikimedia.org/wikipedia/commons/thumb/2/22/Turkish_Van_Cat.jpg/700px-Turkish_Van_Cat.jp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444" y="2776253"/>
              <a:ext cx="739041" cy="810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2" name="Picture 36" descr="https://s-media-cache-ak0.pinimg.com/736x/d8/7f/0e/d87f0e1ecddb955a74f41e1032a8a136.jp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964" y="3325096"/>
              <a:ext cx="561090" cy="726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4" name="Picture 38" descr="http://www.clker.com/cliparts/1/c/c/f/13902170611226395134cat_png_by_dbszabo1-d3dn2c8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2029" y="3470139"/>
              <a:ext cx="647843" cy="777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7114124" y="1719732"/>
              <a:ext cx="585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cat</a:t>
              </a:r>
              <a:endParaRPr lang="ko-KR" altLang="en-US" dirty="0" smtClean="0">
                <a:solidFill>
                  <a:srgbClr val="FF0000"/>
                </a:solidFill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580095" y="1753611"/>
              <a:ext cx="2435891" cy="271421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50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4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4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4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  <p:bldP spid="19" grpId="0"/>
      <p:bldP spid="20" grpId="0"/>
      <p:bldP spid="21" grpId="0"/>
      <p:bldP spid="22" grpId="0"/>
      <p:bldP spid="23" grpId="0" animBg="1"/>
      <p:bldP spid="6" grpId="0"/>
      <p:bldP spid="34" grpId="0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Novel Computer Vision Task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 Problem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Even in the same image, </a:t>
            </a:r>
            <a:r>
              <a:rPr lang="en-US" altLang="ko-KR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 differs 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according to the question</a:t>
            </a: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This task is different from multi-domain classification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In multi-domain classification, if we </a:t>
            </a:r>
            <a:r>
              <a:rPr lang="en-US" altLang="ko-KR" sz="1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separate</a:t>
            </a:r>
            <a:r>
              <a:rPr lang="en-US" altLang="ko-KR" sz="18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each sub-task, it is solvable.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In this case even a separate sub-task cannot be solved with simple classification.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http://www.featurepics.com/FI/Thumb300/20080807/Cup-Tea-Teapot-Cake-8458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460481"/>
            <a:ext cx="2880320" cy="193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59832" y="5385990"/>
            <a:ext cx="2736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</a:t>
            </a:r>
            <a:r>
              <a:rPr lang="en-US" altLang="ko-KR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is the </a:t>
            </a:r>
            <a:r>
              <a:rPr lang="en-US" altLang="ko-KR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cup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</a:t>
            </a:r>
            <a:r>
              <a:rPr lang="en-US" altLang="ko-KR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is the </a:t>
            </a:r>
            <a:r>
              <a:rPr lang="en-US" altLang="ko-KR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teapot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</a:t>
            </a:r>
            <a:r>
              <a:rPr lang="en-US" altLang="ko-KR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is the </a:t>
            </a:r>
            <a:r>
              <a:rPr lang="en-US" altLang="ko-KR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spoon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4413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Novel Computer Vision Task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Spatial Relation Problem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Lots of questions require spatial relation 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reasoning </a:t>
            </a: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to answer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Spatial Relation in image QA is not directly related to coordinate in image.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It is related to object class, object direction, 3d configurations of objects etc.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http://farm8.staticflickr.com/7091/7277442296_fcc5b2b4e5_z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144" y="4147418"/>
            <a:ext cx="2371476" cy="177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77046" y="5926025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beside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the cat?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8" name="Picture 4" descr="http://farm2.staticflickr.com/1167/1101701077_7e0a680d7b_z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147418"/>
            <a:ext cx="2602907" cy="178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75856" y="5926025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front of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the bed?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50" name="Picture 6" descr="http://farm4.staticflickr.com/3675/9196327566_ee2384ee2a_z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46" y="4147418"/>
            <a:ext cx="2665828" cy="177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51520" y="5926025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behind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the horse?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16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Novel Computer Vision Task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Visual semantic role labeling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[Gupta et al., 2015]</a:t>
            </a: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Inferring semantic </a:t>
            </a:r>
            <a:r>
              <a:rPr lang="en-US" altLang="ko-KR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between objects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 new dataset for this specific is released as well.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http://www.techtiptricks.com/wp-content/uploads/2013/06/samsung-galaxy-s-3-tricks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13" y="4581128"/>
            <a:ext cx="2139114" cy="157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5496" y="6156012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is the woman 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holding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2" name="Picture 4" descr="http://injuryinchicago.com/wp-content/uploads/2011/06/motorcycle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367" y="4581128"/>
            <a:ext cx="2799791" cy="157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37184" y="6156012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is the man 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riding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4" name="Picture 6" descr="http://i.imgur.com/zhVxjz1.jpg?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417" y="2348880"/>
            <a:ext cx="2374165" cy="157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331640" y="3921028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is the man 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throwing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7448" y="2780928"/>
            <a:ext cx="3115306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0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Novel Computer Vision Task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Weakly supervised learning to count</a:t>
            </a:r>
          </a:p>
          <a:p>
            <a:pPr lvl="1"/>
            <a:r>
              <a:rPr lang="en-US" altLang="ko-KR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Counting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could be solved by object detection.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Object detection require bounding box annotation but, there are too many classes in QA task.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Weakly supervised detection is difficult but, weakly supervised learning to count might be easier </a:t>
            </a:r>
            <a:b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(we only have to count discriminative parts)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6" name="Picture 4" descr="http://farm1.staticflickr.com/25/60324190_e7851e8084_z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046" y="3861048"/>
            <a:ext cx="1670148" cy="203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51808" y="5897701"/>
            <a:ext cx="199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How many</a:t>
            </a:r>
            <a:r>
              <a:rPr lang="en-US" altLang="ko-KR" dirty="0" smtClean="0"/>
              <a:t> people?</a:t>
            </a:r>
            <a:endParaRPr lang="ko-KR" altLang="en-US" dirty="0" smtClean="0"/>
          </a:p>
        </p:txBody>
      </p:sp>
      <p:pic>
        <p:nvPicPr>
          <p:cNvPr id="8198" name="Picture 6" descr="http://farm9.staticflickr.com/8292/7742604932_4cd303b64a_z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785" y="3861047"/>
            <a:ext cx="3074193" cy="203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292055" y="5895602"/>
            <a:ext cx="1936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How many</a:t>
            </a:r>
            <a:r>
              <a:rPr lang="en-US" altLang="ko-KR" dirty="0" smtClean="0"/>
              <a:t> dishes?</a:t>
            </a:r>
            <a:endParaRPr lang="ko-KR" altLang="en-US" dirty="0" smtClean="0"/>
          </a:p>
        </p:txBody>
      </p:sp>
      <p:pic>
        <p:nvPicPr>
          <p:cNvPr id="8200" name="Picture 8" descr="http://farm3.staticflickr.com/2328/2190673231_263ef08a9f_z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826" y="3864108"/>
            <a:ext cx="2921698" cy="203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964524" y="5895602"/>
            <a:ext cx="2485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How many</a:t>
            </a:r>
            <a:r>
              <a:rPr lang="en-US" altLang="ko-KR" dirty="0" smtClean="0"/>
              <a:t> snowboards?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59556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Data Efficiency Problem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Operation Compositionality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Operation have to be generalized to any class (object).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Otherwise, we need following number of data for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every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class (object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lvl="1"/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If our model could </a:t>
            </a:r>
            <a:r>
              <a:rPr lang="en-US" altLang="ko-KR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solve some operation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, model could perform that operation to </a:t>
            </a:r>
            <a:r>
              <a:rPr lang="en-US" altLang="ko-KR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class (object)</a:t>
            </a:r>
            <a:endParaRPr lang="ko-KR" altLang="en-US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19673" y="4612527"/>
            <a:ext cx="1131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How many </a:t>
            </a:r>
            <a:r>
              <a:rPr lang="en-US" altLang="ko-KR" sz="1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08105" y="4815421"/>
            <a:ext cx="1140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How many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30872" y="4816759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How many </a:t>
            </a:r>
            <a:r>
              <a:rPr lang="en-US" altLang="ko-KR" sz="1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04728" y="5035458"/>
            <a:ext cx="809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Is this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27674" y="5035458"/>
            <a:ext cx="817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Is this </a:t>
            </a:r>
            <a:r>
              <a:rPr lang="en-US" altLang="ko-KR" sz="1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61086" y="5238352"/>
            <a:ext cx="825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Is this </a:t>
            </a:r>
            <a:r>
              <a:rPr lang="en-US" altLang="ko-KR" sz="1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1657" y="5218026"/>
            <a:ext cx="825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Is this </a:t>
            </a:r>
            <a:r>
              <a:rPr lang="en-US" altLang="ko-KR" sz="1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66833" y="4871921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How many </a:t>
            </a:r>
            <a:r>
              <a:rPr lang="en-US" altLang="ko-KR" sz="1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89338" y="4565989"/>
            <a:ext cx="2224038" cy="99807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383327" y="4853317"/>
            <a:ext cx="1178833" cy="364709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01129" y="4208569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endParaRPr lang="ko-KR" altLang="en-US" dirty="0" smtClean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54881" y="4514501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  <a:endParaRPr lang="ko-KR" altLang="en-US" dirty="0" smtClean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4649690" y="4208569"/>
            <a:ext cx="0" cy="1582631"/>
          </a:xfrm>
          <a:prstGeom prst="line">
            <a:avLst/>
          </a:prstGeom>
          <a:ln w="28575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90267" y="2624212"/>
                <a:ext cx="89993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data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to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learn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class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data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to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train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operation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×(</m:t>
                      </m:r>
                      <m:r>
                        <a:rPr lang="en-US" altLang="ko-K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ko-K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number</m:t>
                      </m:r>
                      <m: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solvable</m:t>
                      </m:r>
                      <m: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operations</m:t>
                      </m:r>
                      <m:r>
                        <a:rPr lang="en-US" altLang="ko-K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ko-KR" altLang="en-US" dirty="0" smtClean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67" y="2624212"/>
                <a:ext cx="8999322" cy="276999"/>
              </a:xfrm>
              <a:prstGeom prst="rect">
                <a:avLst/>
              </a:prstGeom>
              <a:blipFill rotWithShape="1">
                <a:blip r:embed="rId2"/>
                <a:stretch>
                  <a:fillRect b="-347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55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 animBg="1"/>
      <p:bldP spid="13" grpId="0" animBg="1"/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/>
              <a:t>Data Efficiency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Image QA task compositionality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If we can solve some Image QA tasks, we should be able to solve their </a:t>
            </a:r>
            <a:r>
              <a:rPr lang="en-US" altLang="ko-KR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compositions</a:t>
            </a: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Otherwise, we have to solve every composition of operations separately. 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We might also need separate dataset for each composition of operations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farm9.staticflickr.com/8249/8653498541_0ca6d569e6_z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251719"/>
            <a:ext cx="2668496" cy="190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48008" y="4616432"/>
            <a:ext cx="479958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What the </a:t>
            </a:r>
            <a:r>
              <a:rPr lang="en-US" altLang="ko-KR" sz="2400" dirty="0" smtClean="0">
                <a:solidFill>
                  <a:srgbClr val="00B050"/>
                </a:solidFill>
              </a:rPr>
              <a:t>man </a:t>
            </a:r>
            <a:r>
              <a:rPr lang="en-US" altLang="ko-KR" sz="2400" dirty="0" smtClean="0">
                <a:solidFill>
                  <a:srgbClr val="00B0F0"/>
                </a:solidFill>
              </a:rPr>
              <a:t>on the </a:t>
            </a:r>
            <a:r>
              <a:rPr lang="en-US" altLang="ko-KR" sz="2400" dirty="0" smtClean="0">
                <a:solidFill>
                  <a:srgbClr val="00B050"/>
                </a:solidFill>
              </a:rPr>
              <a:t>horse</a:t>
            </a:r>
            <a:r>
              <a:rPr lang="en-US" altLang="ko-KR" sz="2400" dirty="0" smtClean="0">
                <a:solidFill>
                  <a:srgbClr val="00B0F0"/>
                </a:solidFill>
              </a:rPr>
              <a:t> </a:t>
            </a:r>
            <a:r>
              <a:rPr lang="en-US" altLang="ko-KR" sz="2400" dirty="0" smtClean="0"/>
              <a:t>is </a:t>
            </a:r>
            <a:r>
              <a:rPr lang="en-US" altLang="ko-KR" sz="2400" dirty="0" smtClean="0">
                <a:solidFill>
                  <a:srgbClr val="FF0000"/>
                </a:solidFill>
              </a:rPr>
              <a:t>doing</a:t>
            </a:r>
            <a:r>
              <a:rPr lang="en-US" altLang="ko-KR" sz="2400" dirty="0" smtClean="0"/>
              <a:t>?</a:t>
            </a:r>
            <a:endParaRPr lang="ko-KR" altLang="en-US" sz="2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895820" y="3589244"/>
            <a:ext cx="1930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B050"/>
                </a:solidFill>
              </a:rPr>
              <a:t>reference problem</a:t>
            </a:r>
            <a:endParaRPr lang="ko-KR" altLang="en-US" dirty="0" smtClean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95820" y="3886433"/>
            <a:ext cx="1578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B0F0"/>
                </a:solidFill>
              </a:rPr>
              <a:t>spatial relation</a:t>
            </a:r>
            <a:endParaRPr lang="ko-KR" altLang="en-US" dirty="0" smtClean="0">
              <a:solidFill>
                <a:srgbClr val="00B0F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95819" y="4211796"/>
            <a:ext cx="1379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classification</a:t>
            </a:r>
            <a:endParaRPr lang="ko-KR" alt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2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Natural Language Understanding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In Image QA task, information about the task is given by Natural Language.</a:t>
            </a:r>
          </a:p>
          <a:p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We have extract information (sequence of operations, inputs) from Natural Language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Open question: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What is required information for each tasks?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How can we learn to extract those information from Question?</a:t>
            </a:r>
            <a:endParaRPr lang="ko-KR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93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VQA: Dataset and Problem definition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Question Answering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Lots of datasets and benchmarks are published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349257" y="1772816"/>
            <a:ext cx="4022441" cy="2246864"/>
            <a:chOff x="349257" y="1772816"/>
            <a:chExt cx="4022441" cy="224686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9258" y="2091916"/>
              <a:ext cx="4022440" cy="192776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" name="그룹 14"/>
            <p:cNvGrpSpPr/>
            <p:nvPr/>
          </p:nvGrpSpPr>
          <p:grpSpPr>
            <a:xfrm>
              <a:off x="349257" y="1772816"/>
              <a:ext cx="4022441" cy="2246864"/>
              <a:chOff x="287523" y="1772816"/>
              <a:chExt cx="4022441" cy="2246864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287524" y="1772816"/>
                <a:ext cx="4022440" cy="3191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287523" y="1772816"/>
                <a:ext cx="2593917" cy="317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VQA</a:t>
                </a:r>
                <a:endParaRPr lang="ko-KR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2446279" y="1802533"/>
                <a:ext cx="1863685" cy="2505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[Anton et al., 2015]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2699792" y="3764885"/>
                <a:ext cx="1610172" cy="25479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3"/>
                  </a:rPr>
                  <a:t>www.visualqa.org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9257" y="3482620"/>
              <a:ext cx="2138539" cy="531394"/>
            </a:xfrm>
            <a:prstGeom prst="rect">
              <a:avLst/>
            </a:prstGeom>
          </p:spPr>
        </p:pic>
        <p:pic>
          <p:nvPicPr>
            <p:cNvPr id="1030" name="Picture 6" descr="http://microsoft-news.com/wp-content/uploads/2011/05/image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257" y="2807723"/>
              <a:ext cx="2138539" cy="684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그룹 40"/>
          <p:cNvGrpSpPr/>
          <p:nvPr/>
        </p:nvGrpSpPr>
        <p:grpSpPr>
          <a:xfrm>
            <a:off x="4705562" y="1772816"/>
            <a:ext cx="4186917" cy="2248700"/>
            <a:chOff x="4705562" y="1772816"/>
            <a:chExt cx="4186917" cy="22487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05562" y="2091916"/>
              <a:ext cx="4186917" cy="19296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" name="그룹 15"/>
            <p:cNvGrpSpPr/>
            <p:nvPr/>
          </p:nvGrpSpPr>
          <p:grpSpPr>
            <a:xfrm>
              <a:off x="4705562" y="1772816"/>
              <a:ext cx="4186917" cy="2246864"/>
              <a:chOff x="253149" y="1772816"/>
              <a:chExt cx="4056815" cy="2246864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253149" y="1772816"/>
                <a:ext cx="4056815" cy="31726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253149" y="1772816"/>
                <a:ext cx="2628292" cy="317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Visual </a:t>
                </a:r>
                <a:r>
                  <a:rPr lang="en-US" altLang="ko-KR" dirty="0" err="1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Madlibs</a:t>
                </a:r>
                <a:endParaRPr lang="ko-KR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2446279" y="1802533"/>
                <a:ext cx="1863685" cy="2505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[Yu et al., 2015]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1718329" y="3764885"/>
                <a:ext cx="2591635" cy="25479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7"/>
                  </a:rPr>
                  <a:t>tamaraberg.com/</a:t>
                </a:r>
                <a:r>
                  <a:rPr lang="en-US" altLang="ko-KR" sz="1400" dirty="0" err="1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7"/>
                  </a:rPr>
                  <a:t>visualmadlibs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7"/>
                  </a:rPr>
                  <a:t>/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05562" y="3130550"/>
              <a:ext cx="2417056" cy="636520"/>
            </a:xfrm>
            <a:prstGeom prst="rect">
              <a:avLst/>
            </a:prstGeom>
          </p:spPr>
        </p:pic>
      </p:grpSp>
      <p:grpSp>
        <p:nvGrpSpPr>
          <p:cNvPr id="43" name="그룹 42"/>
          <p:cNvGrpSpPr/>
          <p:nvPr/>
        </p:nvGrpSpPr>
        <p:grpSpPr>
          <a:xfrm>
            <a:off x="4644007" y="4206472"/>
            <a:ext cx="4248473" cy="2246864"/>
            <a:chOff x="4644007" y="4206472"/>
            <a:chExt cx="4248473" cy="224686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05562" y="4523736"/>
              <a:ext cx="4186917" cy="19296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" name="그룹 25"/>
            <p:cNvGrpSpPr/>
            <p:nvPr/>
          </p:nvGrpSpPr>
          <p:grpSpPr>
            <a:xfrm>
              <a:off x="4644007" y="4206472"/>
              <a:ext cx="4248473" cy="2246864"/>
              <a:chOff x="193507" y="1772816"/>
              <a:chExt cx="4116458" cy="2246864"/>
            </a:xfrm>
          </p:grpSpPr>
          <p:sp>
            <p:nvSpPr>
              <p:cNvPr id="27" name="직사각형 26"/>
              <p:cNvSpPr/>
              <p:nvPr/>
            </p:nvSpPr>
            <p:spPr>
              <a:xfrm>
                <a:off x="253149" y="1772816"/>
                <a:ext cx="4056815" cy="31726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253149" y="1772816"/>
                <a:ext cx="2628292" cy="317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DAQUAR</a:t>
                </a:r>
                <a:endParaRPr lang="ko-KR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2077310" y="1802533"/>
                <a:ext cx="2232655" cy="2505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[Malinowski et al., 2014]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193507" y="3371608"/>
                <a:ext cx="4116458" cy="64807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10"/>
                  </a:rPr>
                  <a:t>www.mpi-inf.mpg.de/departments/computer-vision-and-multimodal-computing/research/vision-and-language/visual-turing-challenge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10"/>
                  </a:rPr>
                  <a:t>/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032" name="Picture 8" descr="Logo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007" y="5190606"/>
              <a:ext cx="2883916" cy="610318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42" name="그룹 41"/>
          <p:cNvGrpSpPr/>
          <p:nvPr/>
        </p:nvGrpSpPr>
        <p:grpSpPr>
          <a:xfrm>
            <a:off x="323527" y="4206472"/>
            <a:ext cx="4048171" cy="2251903"/>
            <a:chOff x="323527" y="4206472"/>
            <a:chExt cx="4048171" cy="2251903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23528" y="4523736"/>
              <a:ext cx="4048170" cy="19296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" name="그룹 20"/>
            <p:cNvGrpSpPr/>
            <p:nvPr/>
          </p:nvGrpSpPr>
          <p:grpSpPr>
            <a:xfrm>
              <a:off x="349257" y="4206472"/>
              <a:ext cx="4022441" cy="2251903"/>
              <a:chOff x="287523" y="1772816"/>
              <a:chExt cx="4022441" cy="2251903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287524" y="1772816"/>
                <a:ext cx="4022440" cy="3191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287523" y="1772816"/>
                <a:ext cx="2593917" cy="317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Visual7W</a:t>
                </a:r>
                <a:endParaRPr lang="ko-KR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2446279" y="1802533"/>
                <a:ext cx="1863685" cy="2505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[Zhu et al., 2015]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982053" y="3771760"/>
                <a:ext cx="3327911" cy="25295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13"/>
                  </a:rPr>
                  <a:t>web.stanford.edu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13"/>
                  </a:rPr>
                  <a:t>/~yukez/visual7w.html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034" name="Picture 10" descr="http://vision.stanford.edu/Images/logo_short.jp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7" y="5638149"/>
              <a:ext cx="2736305" cy="561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6507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Solving VQA</a:t>
            </a:r>
            <a:endParaRPr lang="ko-KR" altLang="en-US" sz="4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68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Solving VQA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877888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22431" y="2256442"/>
            <a:ext cx="2987896" cy="1747114"/>
            <a:chOff x="122431" y="2112426"/>
            <a:chExt cx="2987896" cy="174711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431" y="2112426"/>
              <a:ext cx="2987896" cy="1440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직사각형 6"/>
            <p:cNvSpPr/>
            <p:nvPr/>
          </p:nvSpPr>
          <p:spPr>
            <a:xfrm>
              <a:off x="261794" y="3552426"/>
              <a:ext cx="2614412" cy="3071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[Malinowski et al., 2015]</a:t>
              </a:r>
              <a:endParaRPr lang="ko-KR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09314" y="2254723"/>
            <a:ext cx="2902785" cy="1747114"/>
            <a:chOff x="3309314" y="2110707"/>
            <a:chExt cx="2902785" cy="1747114"/>
          </a:xfrm>
        </p:grpSpPr>
        <p:pic>
          <p:nvPicPr>
            <p:cNvPr id="8" name="그림 7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09314" y="2110707"/>
              <a:ext cx="2902785" cy="1440000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3453501" y="3550707"/>
              <a:ext cx="2614412" cy="3071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[Ren et al., 2015]</a:t>
              </a:r>
              <a:endParaRPr lang="ko-KR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558145" y="2254723"/>
            <a:ext cx="2477899" cy="1750341"/>
            <a:chOff x="6558145" y="2110707"/>
            <a:chExt cx="2477899" cy="1750341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8145" y="2110707"/>
              <a:ext cx="2477899" cy="1440000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6789394" y="3553934"/>
              <a:ext cx="2168162" cy="3071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[Andres et al., 2015]</a:t>
              </a:r>
              <a:endParaRPr lang="ko-KR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261794" y="4386082"/>
            <a:ext cx="2726030" cy="1923238"/>
            <a:chOff x="261794" y="4242066"/>
            <a:chExt cx="2726030" cy="1923238"/>
          </a:xfrm>
        </p:grpSpPr>
        <p:pic>
          <p:nvPicPr>
            <p:cNvPr id="12" name="그림 11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1794" y="4242066"/>
              <a:ext cx="2726030" cy="1609082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261794" y="5858190"/>
              <a:ext cx="2614412" cy="3071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[Ma et al., 2015]</a:t>
              </a:r>
              <a:endParaRPr lang="ko-KR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246036" y="4570745"/>
            <a:ext cx="2946332" cy="1738575"/>
            <a:chOff x="3246036" y="4426729"/>
            <a:chExt cx="2946332" cy="1738575"/>
          </a:xfrm>
        </p:grpSpPr>
        <p:pic>
          <p:nvPicPr>
            <p:cNvPr id="14" name="그림 13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29044" y="4426729"/>
              <a:ext cx="2863324" cy="1436426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3246036" y="5858190"/>
              <a:ext cx="2614412" cy="3071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[Jiang et al., 2015]</a:t>
              </a:r>
              <a:endParaRPr lang="ko-KR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933410" y="5288958"/>
            <a:ext cx="878950" cy="162115"/>
            <a:chOff x="6933410" y="5144942"/>
            <a:chExt cx="878950" cy="162115"/>
          </a:xfrm>
        </p:grpSpPr>
        <p:sp>
          <p:nvSpPr>
            <p:cNvPr id="16" name="타원 15"/>
            <p:cNvSpPr/>
            <p:nvPr/>
          </p:nvSpPr>
          <p:spPr>
            <a:xfrm>
              <a:off x="6933410" y="5144942"/>
              <a:ext cx="158870" cy="1588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7293450" y="5144942"/>
              <a:ext cx="158870" cy="1588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7653490" y="5148187"/>
              <a:ext cx="158870" cy="1588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261794" y="1412776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Various methods have been proposed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57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Solving VQA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Attention based method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82404" y="1347106"/>
            <a:ext cx="6840252" cy="2329984"/>
            <a:chOff x="482404" y="1347106"/>
            <a:chExt cx="6840252" cy="232998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6396" y="1809784"/>
              <a:ext cx="4919700" cy="1867306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482404" y="1347106"/>
              <a:ext cx="5385740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DPPnet</a:t>
              </a:r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(Dynamic Parameter Prediction Network)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378440" y="1457246"/>
              <a:ext cx="1944216" cy="2943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[Noh et al., 2015]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482404" y="3717032"/>
            <a:ext cx="8381750" cy="2736304"/>
            <a:chOff x="482404" y="3717032"/>
            <a:chExt cx="8381750" cy="273630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396" y="4155068"/>
              <a:ext cx="3623556" cy="177323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55976" y="4190458"/>
              <a:ext cx="4508178" cy="1827080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482404" y="3717032"/>
              <a:ext cx="4737668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SAN (Stacked Attention Networks)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916679" y="3813319"/>
              <a:ext cx="1944216" cy="2943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[Yang et al., 2015]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11560" y="6141854"/>
              <a:ext cx="8252594" cy="3114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Other attention based models: [Chen et al., 2015], [Xu et al., 2015], [Zhu et al., 2015]  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347968" y="2060848"/>
          <a:ext cx="8468612" cy="36765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2164"/>
                <a:gridCol w="869556"/>
                <a:gridCol w="869556"/>
                <a:gridCol w="869556"/>
                <a:gridCol w="869556"/>
                <a:gridCol w="869556"/>
                <a:gridCol w="869556"/>
                <a:gridCol w="869556"/>
                <a:gridCol w="869556"/>
              </a:tblGrid>
              <a:tr h="39938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Open-Ended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Multiple</a:t>
                      </a:r>
                      <a:r>
                        <a:rPr lang="en-US" altLang="ko-KR" sz="1400" baseline="0" dirty="0" smtClean="0"/>
                        <a:t>-Choice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9938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All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Y/N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/>
                        <a:t>Num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Others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All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Y/N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/>
                        <a:t>Num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Others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23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[Jiang et al., 2015]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52.62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78.33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35.93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34.46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23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VQA baseline</a:t>
                      </a:r>
                    </a:p>
                    <a:p>
                      <a:pPr algn="ctr" latinLnBrk="1"/>
                      <a:r>
                        <a:rPr lang="en-US" altLang="ko-KR" sz="1200" dirty="0" smtClean="0"/>
                        <a:t>LSTM Q</a:t>
                      </a:r>
                      <a:r>
                        <a:rPr lang="en-US" altLang="ko-KR" sz="1200" baseline="0" dirty="0" smtClean="0"/>
                        <a:t> + I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53.74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78.94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35.24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36.42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57.17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78.95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35.80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43.41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99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[Andres et al., 2015]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54.80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77.7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37.2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39.3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99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[Wu et al., 2015]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55.72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79.23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36.13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40.08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99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[Zhou et al., 2015]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55.72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76.55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35.03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42.62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61.68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76.68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37.05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54.44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99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DPPnet</a:t>
                      </a:r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57.22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80.71</a:t>
                      </a:r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37.24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41.69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62.48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80.79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38.94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52.16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99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SAN</a:t>
                      </a:r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57.60</a:t>
                      </a:r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78.60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41.8</a:t>
                      </a:r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46.4</a:t>
                      </a:r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6227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r>
              <a:rPr lang="en-US" altLang="ko-KR" sz="4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/>
            <a:r>
              <a:rPr lang="en-US" altLang="ko-KR" sz="4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Parameter Prediction Network</a:t>
            </a:r>
            <a:endParaRPr lang="ko-KR" altLang="en-US" sz="4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5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pipeline of using deep learning for vision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9" name="그룹 98"/>
          <p:cNvGrpSpPr/>
          <p:nvPr/>
        </p:nvGrpSpPr>
        <p:grpSpPr>
          <a:xfrm>
            <a:off x="755576" y="1772816"/>
            <a:ext cx="6636253" cy="1872208"/>
            <a:chOff x="755576" y="1772816"/>
            <a:chExt cx="6636253" cy="1872208"/>
          </a:xfrm>
        </p:grpSpPr>
        <p:grpSp>
          <p:nvGrpSpPr>
            <p:cNvPr id="30" name="그룹 29"/>
            <p:cNvGrpSpPr/>
            <p:nvPr/>
          </p:nvGrpSpPr>
          <p:grpSpPr>
            <a:xfrm>
              <a:off x="1259632" y="2204864"/>
              <a:ext cx="259038" cy="1440160"/>
              <a:chOff x="410033" y="1916832"/>
              <a:chExt cx="259038" cy="1440160"/>
            </a:xfrm>
          </p:grpSpPr>
          <p:sp>
            <p:nvSpPr>
              <p:cNvPr id="7" name="타원 6"/>
              <p:cNvSpPr/>
              <p:nvPr/>
            </p:nvSpPr>
            <p:spPr>
              <a:xfrm>
                <a:off x="460669" y="2032001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타원 7"/>
              <p:cNvSpPr/>
              <p:nvPr/>
            </p:nvSpPr>
            <p:spPr>
              <a:xfrm>
                <a:off x="460669" y="2241336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460669" y="2450671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460669" y="2660006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460669" y="2869341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460669" y="3078677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410033" y="1916832"/>
                <a:ext cx="259038" cy="1440160"/>
              </a:xfrm>
              <a:prstGeom prst="round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1749191" y="2320033"/>
              <a:ext cx="288032" cy="1198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2253247" y="2204864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547945" y="2320033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050392" y="2204864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345090" y="2320033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3859131" y="2204864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153829" y="2320033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4666243" y="2204864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960941" y="2320033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5487831" y="2204864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782529" y="2320033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6301082" y="2204864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595780" y="2320033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7132791" y="2204864"/>
              <a:ext cx="259038" cy="1440160"/>
              <a:chOff x="410033" y="1916832"/>
              <a:chExt cx="259038" cy="1440160"/>
            </a:xfrm>
          </p:grpSpPr>
          <p:sp>
            <p:nvSpPr>
              <p:cNvPr id="32" name="타원 31"/>
              <p:cNvSpPr/>
              <p:nvPr/>
            </p:nvSpPr>
            <p:spPr>
              <a:xfrm>
                <a:off x="460669" y="2032001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/>
              <p:cNvSpPr/>
              <p:nvPr/>
            </p:nvSpPr>
            <p:spPr>
              <a:xfrm>
                <a:off x="460669" y="2241336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460669" y="2450671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/>
              <p:cNvSpPr/>
              <p:nvPr/>
            </p:nvSpPr>
            <p:spPr>
              <a:xfrm>
                <a:off x="460669" y="2660006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460669" y="2869341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460669" y="3078677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410033" y="1916832"/>
                <a:ext cx="259038" cy="1440160"/>
              </a:xfrm>
              <a:prstGeom prst="round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0" name="직선 화살표 연결선 39"/>
            <p:cNvCxnSpPr>
              <a:stCxn id="13" idx="3"/>
              <a:endCxn id="17" idx="1"/>
            </p:cNvCxnSpPr>
            <p:nvPr/>
          </p:nvCxnSpPr>
          <p:spPr>
            <a:xfrm>
              <a:off x="1518670" y="2924944"/>
              <a:ext cx="734577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/>
            <p:cNvCxnSpPr>
              <a:stCxn id="17" idx="3"/>
              <a:endCxn id="19" idx="1"/>
            </p:cNvCxnSpPr>
            <p:nvPr/>
          </p:nvCxnSpPr>
          <p:spPr>
            <a:xfrm>
              <a:off x="2298966" y="2924944"/>
              <a:ext cx="751426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stCxn id="19" idx="3"/>
              <a:endCxn id="21" idx="1"/>
            </p:cNvCxnSpPr>
            <p:nvPr/>
          </p:nvCxnSpPr>
          <p:spPr>
            <a:xfrm>
              <a:off x="3096111" y="2924944"/>
              <a:ext cx="763020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21" idx="3"/>
              <a:endCxn id="23" idx="1"/>
            </p:cNvCxnSpPr>
            <p:nvPr/>
          </p:nvCxnSpPr>
          <p:spPr>
            <a:xfrm>
              <a:off x="3904850" y="2924944"/>
              <a:ext cx="761393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>
              <a:stCxn id="23" idx="3"/>
              <a:endCxn id="25" idx="1"/>
            </p:cNvCxnSpPr>
            <p:nvPr/>
          </p:nvCxnSpPr>
          <p:spPr>
            <a:xfrm>
              <a:off x="4711962" y="2924944"/>
              <a:ext cx="775869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>
              <a:stCxn id="25" idx="3"/>
              <a:endCxn id="27" idx="1"/>
            </p:cNvCxnSpPr>
            <p:nvPr/>
          </p:nvCxnSpPr>
          <p:spPr>
            <a:xfrm>
              <a:off x="5533550" y="2924944"/>
              <a:ext cx="767532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/>
            <p:cNvCxnSpPr>
              <a:stCxn id="27" idx="3"/>
              <a:endCxn id="38" idx="1"/>
            </p:cNvCxnSpPr>
            <p:nvPr/>
          </p:nvCxnSpPr>
          <p:spPr>
            <a:xfrm>
              <a:off x="6346801" y="2924944"/>
              <a:ext cx="785990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직사각형 95"/>
            <p:cNvSpPr/>
            <p:nvPr/>
          </p:nvSpPr>
          <p:spPr>
            <a:xfrm>
              <a:off x="755576" y="1772816"/>
              <a:ext cx="3024336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CNN trained on </a:t>
              </a:r>
              <a:r>
                <a:rPr lang="en-US" altLang="ko-KR" b="1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ImageNet</a:t>
              </a:r>
              <a:endParaRPr lang="ko-KR" alt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755576" y="3717032"/>
            <a:ext cx="6636253" cy="2304256"/>
            <a:chOff x="755576" y="3717032"/>
            <a:chExt cx="6636253" cy="2304256"/>
          </a:xfrm>
        </p:grpSpPr>
        <p:sp>
          <p:nvSpPr>
            <p:cNvPr id="98" name="아래쪽 화살표 97"/>
            <p:cNvSpPr/>
            <p:nvPr/>
          </p:nvSpPr>
          <p:spPr>
            <a:xfrm>
              <a:off x="3859131" y="3717032"/>
              <a:ext cx="1216925" cy="826665"/>
            </a:xfrm>
            <a:prstGeom prst="down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259632" y="4581128"/>
              <a:ext cx="259038" cy="1440160"/>
              <a:chOff x="410033" y="1916832"/>
              <a:chExt cx="259038" cy="1440160"/>
            </a:xfrm>
          </p:grpSpPr>
          <p:sp>
            <p:nvSpPr>
              <p:cNvPr id="61" name="타원 60"/>
              <p:cNvSpPr/>
              <p:nvPr/>
            </p:nvSpPr>
            <p:spPr>
              <a:xfrm>
                <a:off x="460669" y="203200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타원 61"/>
              <p:cNvSpPr/>
              <p:nvPr/>
            </p:nvSpPr>
            <p:spPr>
              <a:xfrm>
                <a:off x="460669" y="224133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타원 62"/>
              <p:cNvSpPr/>
              <p:nvPr/>
            </p:nvSpPr>
            <p:spPr>
              <a:xfrm>
                <a:off x="460669" y="245067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460669" y="266000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타원 64"/>
              <p:cNvSpPr/>
              <p:nvPr/>
            </p:nvSpPr>
            <p:spPr>
              <a:xfrm>
                <a:off x="460669" y="286934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460669" y="3078677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모서리가 둥근 직사각형 66"/>
              <p:cNvSpPr/>
              <p:nvPr/>
            </p:nvSpPr>
            <p:spPr>
              <a:xfrm>
                <a:off x="410033" y="1916832"/>
                <a:ext cx="259038" cy="1440160"/>
              </a:xfrm>
              <a:prstGeom prst="roundRect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8" name="직사각형 67"/>
            <p:cNvSpPr/>
            <p:nvPr/>
          </p:nvSpPr>
          <p:spPr>
            <a:xfrm>
              <a:off x="1749191" y="4696297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모서리가 둥근 직사각형 68"/>
            <p:cNvSpPr/>
            <p:nvPr/>
          </p:nvSpPr>
          <p:spPr>
            <a:xfrm>
              <a:off x="2253247" y="4581128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2547945" y="4696297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3050392" y="4581128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3345090" y="4696297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모서리가 둥근 직사각형 72"/>
            <p:cNvSpPr/>
            <p:nvPr/>
          </p:nvSpPr>
          <p:spPr>
            <a:xfrm>
              <a:off x="3859131" y="4581128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4153829" y="4696297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4666243" y="4581128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4960941" y="4696297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모서리가 둥근 직사각형 76"/>
            <p:cNvSpPr/>
            <p:nvPr/>
          </p:nvSpPr>
          <p:spPr>
            <a:xfrm>
              <a:off x="5487831" y="4581128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5782529" y="4696297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모서리가 둥근 직사각형 78"/>
            <p:cNvSpPr/>
            <p:nvPr/>
          </p:nvSpPr>
          <p:spPr>
            <a:xfrm>
              <a:off x="6301082" y="4581128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6595780" y="4696297"/>
              <a:ext cx="288032" cy="11989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1" name="그룹 80"/>
            <p:cNvGrpSpPr/>
            <p:nvPr/>
          </p:nvGrpSpPr>
          <p:grpSpPr>
            <a:xfrm>
              <a:off x="7132791" y="4581128"/>
              <a:ext cx="259038" cy="1440160"/>
              <a:chOff x="410033" y="1916832"/>
              <a:chExt cx="259038" cy="1440160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460669" y="203200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타원 82"/>
              <p:cNvSpPr/>
              <p:nvPr/>
            </p:nvSpPr>
            <p:spPr>
              <a:xfrm>
                <a:off x="460669" y="224133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/>
              <p:cNvSpPr/>
              <p:nvPr/>
            </p:nvSpPr>
            <p:spPr>
              <a:xfrm>
                <a:off x="460669" y="245067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타원 84"/>
              <p:cNvSpPr/>
              <p:nvPr/>
            </p:nvSpPr>
            <p:spPr>
              <a:xfrm>
                <a:off x="460669" y="266000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타원 85"/>
              <p:cNvSpPr/>
              <p:nvPr/>
            </p:nvSpPr>
            <p:spPr>
              <a:xfrm>
                <a:off x="460669" y="286934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/>
              <p:cNvSpPr/>
              <p:nvPr/>
            </p:nvSpPr>
            <p:spPr>
              <a:xfrm>
                <a:off x="460669" y="3078677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모서리가 둥근 직사각형 87"/>
              <p:cNvSpPr/>
              <p:nvPr/>
            </p:nvSpPr>
            <p:spPr>
              <a:xfrm>
                <a:off x="410033" y="1916832"/>
                <a:ext cx="259038" cy="1440160"/>
              </a:xfrm>
              <a:prstGeom prst="roundRect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89" name="직선 화살표 연결선 88"/>
            <p:cNvCxnSpPr>
              <a:stCxn id="67" idx="3"/>
              <a:endCxn id="69" idx="1"/>
            </p:cNvCxnSpPr>
            <p:nvPr/>
          </p:nvCxnSpPr>
          <p:spPr>
            <a:xfrm>
              <a:off x="1518670" y="5301208"/>
              <a:ext cx="734577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>
              <a:stCxn id="69" idx="3"/>
              <a:endCxn id="71" idx="1"/>
            </p:cNvCxnSpPr>
            <p:nvPr/>
          </p:nvCxnSpPr>
          <p:spPr>
            <a:xfrm>
              <a:off x="2298966" y="5301208"/>
              <a:ext cx="751426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71" idx="3"/>
              <a:endCxn id="73" idx="1"/>
            </p:cNvCxnSpPr>
            <p:nvPr/>
          </p:nvCxnSpPr>
          <p:spPr>
            <a:xfrm>
              <a:off x="3096111" y="5301208"/>
              <a:ext cx="763020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>
              <a:stCxn id="73" idx="3"/>
              <a:endCxn id="75" idx="1"/>
            </p:cNvCxnSpPr>
            <p:nvPr/>
          </p:nvCxnSpPr>
          <p:spPr>
            <a:xfrm>
              <a:off x="3904850" y="5301208"/>
              <a:ext cx="761393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/>
            <p:cNvCxnSpPr>
              <a:stCxn id="75" idx="3"/>
              <a:endCxn id="77" idx="1"/>
            </p:cNvCxnSpPr>
            <p:nvPr/>
          </p:nvCxnSpPr>
          <p:spPr>
            <a:xfrm>
              <a:off x="4711962" y="5301208"/>
              <a:ext cx="775869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77" idx="3"/>
              <a:endCxn id="79" idx="1"/>
            </p:cNvCxnSpPr>
            <p:nvPr/>
          </p:nvCxnSpPr>
          <p:spPr>
            <a:xfrm>
              <a:off x="5533550" y="5301208"/>
              <a:ext cx="767532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/>
            <p:cNvCxnSpPr>
              <a:stCxn id="79" idx="3"/>
              <a:endCxn id="88" idx="1"/>
            </p:cNvCxnSpPr>
            <p:nvPr/>
          </p:nvCxnSpPr>
          <p:spPr>
            <a:xfrm>
              <a:off x="6346801" y="5301208"/>
              <a:ext cx="785990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직사각형 96"/>
            <p:cNvSpPr/>
            <p:nvPr/>
          </p:nvSpPr>
          <p:spPr>
            <a:xfrm>
              <a:off x="755576" y="4111649"/>
              <a:ext cx="5545506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Switch the final layer and fine-tune for the </a:t>
              </a:r>
              <a:r>
                <a:rPr lang="en-US" altLang="ko-KR" b="1" dirty="0" smtClean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 Task</a:t>
              </a:r>
              <a:endParaRPr lang="ko-KR" altLang="en-US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0" y="2722635"/>
            <a:ext cx="9144000" cy="1679900"/>
            <a:chOff x="0" y="2722635"/>
            <a:chExt cx="9144000" cy="1679900"/>
          </a:xfrm>
        </p:grpSpPr>
        <p:sp>
          <p:nvSpPr>
            <p:cNvPr id="101" name="직사각형 100"/>
            <p:cNvSpPr/>
            <p:nvPr/>
          </p:nvSpPr>
          <p:spPr>
            <a:xfrm>
              <a:off x="0" y="2722635"/>
              <a:ext cx="9144000" cy="1679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0" y="3205994"/>
              <a:ext cx="9144000" cy="8710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</a:t>
              </a:r>
              <a:r>
                <a:rPr lang="en-US" altLang="ko-KR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VQA, Task is determined by a </a:t>
              </a:r>
              <a:r>
                <a:rPr lang="en-US" altLang="ko-KR" sz="32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question</a:t>
              </a:r>
              <a:endParaRPr lang="ko-KR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179512" y="2924944"/>
              <a:ext cx="2016224" cy="537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Observation:</a:t>
              </a:r>
              <a:endParaRPr lang="ko-KR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259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Idea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Switching parameters of a layer based on a question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3" name="그룹 102"/>
          <p:cNvGrpSpPr/>
          <p:nvPr/>
        </p:nvGrpSpPr>
        <p:grpSpPr>
          <a:xfrm>
            <a:off x="1262406" y="2678088"/>
            <a:ext cx="259038" cy="1440160"/>
            <a:chOff x="410033" y="1916832"/>
            <a:chExt cx="259038" cy="1440160"/>
          </a:xfrm>
        </p:grpSpPr>
        <p:sp>
          <p:nvSpPr>
            <p:cNvPr id="133" name="타원 132"/>
            <p:cNvSpPr/>
            <p:nvPr/>
          </p:nvSpPr>
          <p:spPr>
            <a:xfrm>
              <a:off x="460669" y="2032001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타원 133"/>
            <p:cNvSpPr/>
            <p:nvPr/>
          </p:nvSpPr>
          <p:spPr>
            <a:xfrm>
              <a:off x="460669" y="2241336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타원 134"/>
            <p:cNvSpPr/>
            <p:nvPr/>
          </p:nvSpPr>
          <p:spPr>
            <a:xfrm>
              <a:off x="460669" y="2450671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타원 135"/>
            <p:cNvSpPr/>
            <p:nvPr/>
          </p:nvSpPr>
          <p:spPr>
            <a:xfrm>
              <a:off x="460669" y="2660006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타원 136"/>
            <p:cNvSpPr/>
            <p:nvPr/>
          </p:nvSpPr>
          <p:spPr>
            <a:xfrm>
              <a:off x="460669" y="2869341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타원 137"/>
            <p:cNvSpPr/>
            <p:nvPr/>
          </p:nvSpPr>
          <p:spPr>
            <a:xfrm>
              <a:off x="460669" y="3078677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모서리가 둥근 직사각형 138"/>
            <p:cNvSpPr/>
            <p:nvPr/>
          </p:nvSpPr>
          <p:spPr>
            <a:xfrm>
              <a:off x="410033" y="1916832"/>
              <a:ext cx="259038" cy="1440160"/>
            </a:xfrm>
            <a:prstGeom prst="roundRect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4" name="직사각형 103"/>
          <p:cNvSpPr/>
          <p:nvPr/>
        </p:nvSpPr>
        <p:spPr>
          <a:xfrm>
            <a:off x="1751965" y="2793257"/>
            <a:ext cx="288032" cy="1198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2256021" y="2678088"/>
            <a:ext cx="45719" cy="144016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2550719" y="2793257"/>
            <a:ext cx="288032" cy="1198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3053166" y="2678088"/>
            <a:ext cx="45719" cy="144016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/>
          <p:cNvSpPr/>
          <p:nvPr/>
        </p:nvSpPr>
        <p:spPr>
          <a:xfrm>
            <a:off x="3347864" y="2793257"/>
            <a:ext cx="288032" cy="1198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3861905" y="2678088"/>
            <a:ext cx="45719" cy="144016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4156603" y="2793257"/>
            <a:ext cx="288032" cy="1198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4669017" y="2678088"/>
            <a:ext cx="45719" cy="144016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4963715" y="2793257"/>
            <a:ext cx="288032" cy="1198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5490605" y="2678088"/>
            <a:ext cx="45719" cy="144016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/>
          <p:cNvSpPr/>
          <p:nvPr/>
        </p:nvSpPr>
        <p:spPr>
          <a:xfrm>
            <a:off x="5785303" y="2793257"/>
            <a:ext cx="288032" cy="1198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6303856" y="2678088"/>
            <a:ext cx="45719" cy="144016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/>
          <p:cNvSpPr/>
          <p:nvPr/>
        </p:nvSpPr>
        <p:spPr>
          <a:xfrm>
            <a:off x="6598554" y="2793257"/>
            <a:ext cx="288032" cy="11989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7135565" y="2678088"/>
            <a:ext cx="259038" cy="1440160"/>
            <a:chOff x="410033" y="1916832"/>
            <a:chExt cx="259038" cy="1440160"/>
          </a:xfrm>
        </p:grpSpPr>
        <p:sp>
          <p:nvSpPr>
            <p:cNvPr id="126" name="타원 125"/>
            <p:cNvSpPr/>
            <p:nvPr/>
          </p:nvSpPr>
          <p:spPr>
            <a:xfrm>
              <a:off x="460669" y="2032001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타원 126"/>
            <p:cNvSpPr/>
            <p:nvPr/>
          </p:nvSpPr>
          <p:spPr>
            <a:xfrm>
              <a:off x="460669" y="2241336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타원 127"/>
            <p:cNvSpPr/>
            <p:nvPr/>
          </p:nvSpPr>
          <p:spPr>
            <a:xfrm>
              <a:off x="460669" y="2450671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타원 128"/>
            <p:cNvSpPr/>
            <p:nvPr/>
          </p:nvSpPr>
          <p:spPr>
            <a:xfrm>
              <a:off x="460669" y="2660006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타원 129"/>
            <p:cNvSpPr/>
            <p:nvPr/>
          </p:nvSpPr>
          <p:spPr>
            <a:xfrm>
              <a:off x="460669" y="2869341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타원 130"/>
            <p:cNvSpPr/>
            <p:nvPr/>
          </p:nvSpPr>
          <p:spPr>
            <a:xfrm>
              <a:off x="460669" y="3078677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모서리가 둥근 직사각형 131"/>
            <p:cNvSpPr/>
            <p:nvPr/>
          </p:nvSpPr>
          <p:spPr>
            <a:xfrm>
              <a:off x="410033" y="1916832"/>
              <a:ext cx="259038" cy="1440160"/>
            </a:xfrm>
            <a:prstGeom prst="roundRect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8" name="직선 화살표 연결선 117"/>
          <p:cNvCxnSpPr>
            <a:stCxn id="139" idx="3"/>
            <a:endCxn id="105" idx="1"/>
          </p:cNvCxnSpPr>
          <p:nvPr/>
        </p:nvCxnSpPr>
        <p:spPr>
          <a:xfrm>
            <a:off x="1521444" y="3398168"/>
            <a:ext cx="734577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/>
          <p:cNvCxnSpPr>
            <a:stCxn id="105" idx="3"/>
            <a:endCxn id="107" idx="1"/>
          </p:cNvCxnSpPr>
          <p:nvPr/>
        </p:nvCxnSpPr>
        <p:spPr>
          <a:xfrm>
            <a:off x="2301740" y="3398168"/>
            <a:ext cx="75142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>
            <a:stCxn id="107" idx="3"/>
            <a:endCxn id="109" idx="1"/>
          </p:cNvCxnSpPr>
          <p:nvPr/>
        </p:nvCxnSpPr>
        <p:spPr>
          <a:xfrm>
            <a:off x="3098885" y="3398168"/>
            <a:ext cx="76302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109" idx="3"/>
            <a:endCxn id="111" idx="1"/>
          </p:cNvCxnSpPr>
          <p:nvPr/>
        </p:nvCxnSpPr>
        <p:spPr>
          <a:xfrm>
            <a:off x="3907624" y="3398168"/>
            <a:ext cx="76139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1" idx="3"/>
            <a:endCxn id="113" idx="1"/>
          </p:cNvCxnSpPr>
          <p:nvPr/>
        </p:nvCxnSpPr>
        <p:spPr>
          <a:xfrm>
            <a:off x="4714736" y="3398168"/>
            <a:ext cx="775869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3" idx="3"/>
            <a:endCxn id="115" idx="1"/>
          </p:cNvCxnSpPr>
          <p:nvPr/>
        </p:nvCxnSpPr>
        <p:spPr>
          <a:xfrm>
            <a:off x="5536324" y="3398168"/>
            <a:ext cx="767532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5" idx="3"/>
            <a:endCxn id="132" idx="1"/>
          </p:cNvCxnSpPr>
          <p:nvPr/>
        </p:nvCxnSpPr>
        <p:spPr>
          <a:xfrm>
            <a:off x="6349575" y="3398168"/>
            <a:ext cx="785990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5283422" y="2276872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Parameter Layer</a:t>
            </a:r>
            <a:endParaRPr lang="ko-KR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꺾인 연결선 15"/>
          <p:cNvCxnSpPr>
            <a:stCxn id="41" idx="3"/>
            <a:endCxn id="116" idx="2"/>
          </p:cNvCxnSpPr>
          <p:nvPr/>
        </p:nvCxnSpPr>
        <p:spPr>
          <a:xfrm flipV="1">
            <a:off x="6073335" y="3992245"/>
            <a:ext cx="669235" cy="1263708"/>
          </a:xfrm>
          <a:prstGeom prst="bentConnector2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1115616" y="5101660"/>
            <a:ext cx="1030726" cy="3099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ko-KR" alt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699792" y="4982345"/>
            <a:ext cx="3373543" cy="5472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 Prediction Network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직선 화살표 연결선 48"/>
          <p:cNvCxnSpPr>
            <a:stCxn id="39" idx="3"/>
            <a:endCxn id="41" idx="1"/>
          </p:cNvCxnSpPr>
          <p:nvPr/>
        </p:nvCxnSpPr>
        <p:spPr>
          <a:xfrm flipV="1">
            <a:off x="2146342" y="5255953"/>
            <a:ext cx="553450" cy="673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83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51" idx="3"/>
            <a:endCxn id="53" idx="1"/>
          </p:cNvCxnSpPr>
          <p:nvPr/>
        </p:nvCxnSpPr>
        <p:spPr>
          <a:xfrm>
            <a:off x="5034870" y="2204864"/>
            <a:ext cx="198540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51" idx="1"/>
          </p:cNvCxnSpPr>
          <p:nvPr/>
        </p:nvCxnSpPr>
        <p:spPr>
          <a:xfrm>
            <a:off x="1701954" y="2204864"/>
            <a:ext cx="242772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Prediction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regression method can be used: Question →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286" y="1916832"/>
            <a:ext cx="11006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79712" y="1916832"/>
            <a:ext cx="1872208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Feature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29678" y="1916832"/>
            <a:ext cx="9051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64088" y="1916832"/>
            <a:ext cx="1368152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20272" y="1916832"/>
            <a:ext cx="12241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261794" y="2924944"/>
            <a:ext cx="8882206" cy="3312368"/>
            <a:chOff x="261794" y="2924944"/>
            <a:chExt cx="8882206" cy="3312368"/>
          </a:xfrm>
        </p:grpSpPr>
        <p:sp>
          <p:nvSpPr>
            <p:cNvPr id="61" name="직사각형 60"/>
            <p:cNvSpPr/>
            <p:nvPr/>
          </p:nvSpPr>
          <p:spPr>
            <a:xfrm>
              <a:off x="261794" y="2924944"/>
              <a:ext cx="8882206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Extracting feature from a question</a:t>
              </a:r>
              <a:endParaRPr lang="ko-KR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415462" y="3987986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what</a:t>
              </a:r>
              <a:endParaRPr lang="ko-KR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600217" y="4406887"/>
              <a:ext cx="276999" cy="1154162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010000000</a:t>
              </a:r>
              <a:endParaRPr lang="ko-KR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192548" y="4406887"/>
              <a:ext cx="276999" cy="1154162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000100000</a:t>
              </a:r>
              <a:endParaRPr lang="ko-KR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784879" y="4406887"/>
              <a:ext cx="276999" cy="1154162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001000000</a:t>
              </a:r>
              <a:endParaRPr lang="ko-KR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377210" y="4406887"/>
              <a:ext cx="276999" cy="1154162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000000100</a:t>
              </a:r>
              <a:endParaRPr lang="ko-KR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969541" y="4406887"/>
              <a:ext cx="276999" cy="1154162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000010000</a:t>
              </a:r>
              <a:endParaRPr lang="ko-KR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561872" y="4406887"/>
              <a:ext cx="276999" cy="1154162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000000010</a:t>
              </a:r>
              <a:endParaRPr lang="ko-KR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154205" y="4406887"/>
              <a:ext cx="276999" cy="1154162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000000001</a:t>
              </a:r>
              <a:endParaRPr lang="ko-KR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881772" y="4449687"/>
              <a:ext cx="276999" cy="1068562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011110111</a:t>
              </a:r>
              <a:endParaRPr lang="ko-KR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663479" y="3987986"/>
              <a:ext cx="7360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BOW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891792" y="3987986"/>
              <a:ext cx="8002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flower</a:t>
              </a:r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446039" y="3987986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endParaRPr lang="ko-KR" altLang="en-US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917560" y="3987986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of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171731" y="3987986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color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678247" y="3987986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156744" y="3987986"/>
              <a:ext cx="3513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476375" y="5805264"/>
              <a:ext cx="5923203" cy="43204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Bag of Words (BOW)</a:t>
              </a:r>
              <a:endParaRPr lang="ko-KR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오른쪽 화살표 24"/>
            <p:cNvSpPr/>
            <p:nvPr/>
          </p:nvSpPr>
          <p:spPr>
            <a:xfrm>
              <a:off x="5796136" y="4478895"/>
              <a:ext cx="792088" cy="750305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784879" y="3686807"/>
              <a:ext cx="1715113" cy="2160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Sentence</a:t>
              </a:r>
              <a:endParaRPr lang="ko-KR" alt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6192180" y="3686807"/>
              <a:ext cx="1715113" cy="2160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Feature</a:t>
              </a:r>
              <a:endParaRPr lang="ko-KR" alt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620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51" idx="3"/>
            <a:endCxn id="53" idx="1"/>
          </p:cNvCxnSpPr>
          <p:nvPr/>
        </p:nvCxnSpPr>
        <p:spPr>
          <a:xfrm>
            <a:off x="5034870" y="2204864"/>
            <a:ext cx="198540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51" idx="1"/>
          </p:cNvCxnSpPr>
          <p:nvPr/>
        </p:nvCxnSpPr>
        <p:spPr>
          <a:xfrm>
            <a:off x="1701954" y="2204864"/>
            <a:ext cx="242772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Prediction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regression method can be used: Question →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286" y="1916832"/>
            <a:ext cx="11006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79712" y="1916832"/>
            <a:ext cx="1872208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Feature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29678" y="1916832"/>
            <a:ext cx="9051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64088" y="1916832"/>
            <a:ext cx="1368152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20272" y="1916832"/>
            <a:ext cx="12241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61794" y="2924944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Extracting feature from a question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415462" y="398798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588224" y="3987986"/>
            <a:ext cx="90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CBOW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91792" y="3987986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flower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446039" y="3987986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917560" y="3987986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171731" y="3987986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678247" y="3987986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156744" y="3987986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76375" y="5805264"/>
            <a:ext cx="5923203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Bag of Words (CBOW)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5796136" y="4478895"/>
            <a:ext cx="792088" cy="75030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784879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192180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640425" y="4439434"/>
            <a:ext cx="24846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0.2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1.3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0.4</a:t>
            </a:r>
            <a:endParaRPr lang="ko-KR" alt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229677" y="4439434"/>
            <a:ext cx="24846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0.8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.3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0.4</a:t>
            </a:r>
            <a:endParaRPr lang="ko-KR" alt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818929" y="4439434"/>
            <a:ext cx="24846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0.2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.4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1.1</a:t>
            </a:r>
            <a:endParaRPr lang="ko-KR" alt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408181" y="4439434"/>
            <a:ext cx="24846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0.6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.5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0.7</a:t>
            </a:r>
            <a:endParaRPr lang="ko-KR" alt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997433" y="4439434"/>
            <a:ext cx="24846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0.2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.3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0.4</a:t>
            </a:r>
            <a:endParaRPr lang="ko-KR" alt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86685" y="4439434"/>
            <a:ext cx="24846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0.4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0.3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1.2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  <a:endParaRPr lang="ko-KR" alt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175936" y="4439434"/>
            <a:ext cx="24846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  <a:endParaRPr lang="ko-KR" alt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925503" y="4439434"/>
            <a:ext cx="24846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4.5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2.3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4.1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3.2</a:t>
            </a:r>
            <a:endParaRPr lang="ko-KR" alt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03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51" idx="3"/>
            <a:endCxn id="53" idx="1"/>
          </p:cNvCxnSpPr>
          <p:nvPr/>
        </p:nvCxnSpPr>
        <p:spPr>
          <a:xfrm>
            <a:off x="5034870" y="2204864"/>
            <a:ext cx="198540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51" idx="1"/>
          </p:cNvCxnSpPr>
          <p:nvPr/>
        </p:nvCxnSpPr>
        <p:spPr>
          <a:xfrm>
            <a:off x="1701954" y="2204864"/>
            <a:ext cx="242772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Prediction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regression method can be used: Question →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286" y="1916832"/>
            <a:ext cx="11006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79712" y="1916832"/>
            <a:ext cx="1872208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Feature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29678" y="1916832"/>
            <a:ext cx="9051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64088" y="1916832"/>
            <a:ext cx="1368152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20272" y="1916832"/>
            <a:ext cx="12241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61794" y="2924944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Extracting feature from a question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5496" y="502306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05736" y="5023067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flower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1455315" y="5198441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1240951" y="5013775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40503" y="5198441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45996" y="5013775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461174" y="5198441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76375" y="5805264"/>
            <a:ext cx="5923203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 (CNN)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71485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7092280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243970" y="4262338"/>
          <a:ext cx="1857933" cy="801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419"/>
                <a:gridCol w="265419"/>
                <a:gridCol w="265419"/>
                <a:gridCol w="265419"/>
                <a:gridCol w="265419"/>
                <a:gridCol w="265419"/>
                <a:gridCol w="265419"/>
              </a:tblGrid>
              <a:tr h="267126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7126"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7126"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" name="표 41"/>
          <p:cNvGraphicFramePr>
            <a:graphicFrameLocks noGrp="1"/>
          </p:cNvGraphicFramePr>
          <p:nvPr>
            <p:extLst/>
          </p:nvPr>
        </p:nvGraphicFramePr>
        <p:xfrm>
          <a:off x="2661979" y="4251316"/>
          <a:ext cx="1467466" cy="1265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638"/>
                <a:gridCol w="209638"/>
                <a:gridCol w="209638"/>
                <a:gridCol w="209638"/>
                <a:gridCol w="209638"/>
                <a:gridCol w="209638"/>
                <a:gridCol w="209638"/>
              </a:tblGrid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645996" y="4253046"/>
            <a:ext cx="2125804" cy="3549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V="1">
            <a:off x="636863" y="4616469"/>
            <a:ext cx="2166437" cy="4379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표 54"/>
          <p:cNvGraphicFramePr>
            <a:graphicFrameLocks noGrp="1"/>
          </p:cNvGraphicFramePr>
          <p:nvPr>
            <p:extLst/>
          </p:nvPr>
        </p:nvGraphicFramePr>
        <p:xfrm>
          <a:off x="4597544" y="4251316"/>
          <a:ext cx="838552" cy="1265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638"/>
                <a:gridCol w="209638"/>
                <a:gridCol w="209638"/>
                <a:gridCol w="209638"/>
              </a:tblGrid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56" name="직선 연결선 55"/>
          <p:cNvCxnSpPr/>
          <p:nvPr/>
        </p:nvCxnSpPr>
        <p:spPr>
          <a:xfrm>
            <a:off x="3707904" y="4875702"/>
            <a:ext cx="1440160" cy="968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 flipV="1">
            <a:off x="3707904" y="4972526"/>
            <a:ext cx="1467466" cy="1363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/>
          <p:cNvSpPr/>
          <p:nvPr/>
        </p:nvSpPr>
        <p:spPr>
          <a:xfrm>
            <a:off x="5947322" y="4797152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6091338" y="4795414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6228184" y="4795414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6" name="표 65"/>
          <p:cNvGraphicFramePr>
            <a:graphicFrameLocks noGrp="1"/>
          </p:cNvGraphicFramePr>
          <p:nvPr>
            <p:extLst/>
          </p:nvPr>
        </p:nvGraphicFramePr>
        <p:xfrm>
          <a:off x="6810634" y="4184346"/>
          <a:ext cx="209638" cy="1476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638"/>
              </a:tblGrid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3" name="표 72"/>
          <p:cNvGraphicFramePr>
            <a:graphicFrameLocks noGrp="1"/>
          </p:cNvGraphicFramePr>
          <p:nvPr>
            <p:extLst/>
          </p:nvPr>
        </p:nvGraphicFramePr>
        <p:xfrm>
          <a:off x="7845017" y="4176580"/>
          <a:ext cx="209638" cy="1476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638"/>
              </a:tblGrid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75" name="직선 연결선 74"/>
          <p:cNvCxnSpPr/>
          <p:nvPr/>
        </p:nvCxnSpPr>
        <p:spPr>
          <a:xfrm>
            <a:off x="5403286" y="4251315"/>
            <a:ext cx="472028" cy="411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 flipV="1">
            <a:off x="5434786" y="4951059"/>
            <a:ext cx="440528" cy="5661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>
            <a:endCxn id="66" idx="0"/>
          </p:cNvCxnSpPr>
          <p:nvPr/>
        </p:nvCxnSpPr>
        <p:spPr>
          <a:xfrm flipV="1">
            <a:off x="6371416" y="4184346"/>
            <a:ext cx="544037" cy="4687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>
            <a:endCxn id="66" idx="2"/>
          </p:cNvCxnSpPr>
          <p:nvPr/>
        </p:nvCxnSpPr>
        <p:spPr>
          <a:xfrm>
            <a:off x="6395207" y="4951059"/>
            <a:ext cx="520246" cy="7101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stCxn id="66" idx="0"/>
            <a:endCxn id="73" idx="1"/>
          </p:cNvCxnSpPr>
          <p:nvPr/>
        </p:nvCxnSpPr>
        <p:spPr>
          <a:xfrm>
            <a:off x="6915453" y="4184346"/>
            <a:ext cx="929564" cy="7306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>
            <a:stCxn id="66" idx="2"/>
            <a:endCxn id="73" idx="1"/>
          </p:cNvCxnSpPr>
          <p:nvPr/>
        </p:nvCxnSpPr>
        <p:spPr>
          <a:xfrm flipV="1">
            <a:off x="6915453" y="4915031"/>
            <a:ext cx="929564" cy="7462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/>
          <p:cNvSpPr/>
          <p:nvPr/>
        </p:nvSpPr>
        <p:spPr>
          <a:xfrm>
            <a:off x="1720081" y="4032564"/>
            <a:ext cx="1339751" cy="1792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</a:t>
            </a:r>
            <a:endParaRPr lang="ko-KR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3672337" y="4032564"/>
            <a:ext cx="1339751" cy="1792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pooling</a:t>
            </a:r>
            <a:endParaRPr lang="ko-KR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6679194" y="3960556"/>
            <a:ext cx="1493206" cy="2067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Fully-connected</a:t>
            </a:r>
            <a:endParaRPr lang="ko-KR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0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51" idx="3"/>
            <a:endCxn id="53" idx="1"/>
          </p:cNvCxnSpPr>
          <p:nvPr/>
        </p:nvCxnSpPr>
        <p:spPr>
          <a:xfrm>
            <a:off x="5034870" y="2204864"/>
            <a:ext cx="198540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51" idx="1"/>
          </p:cNvCxnSpPr>
          <p:nvPr/>
        </p:nvCxnSpPr>
        <p:spPr>
          <a:xfrm>
            <a:off x="1701954" y="2204864"/>
            <a:ext cx="242772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Prediction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regression method can be used: Question →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286" y="1916832"/>
            <a:ext cx="11006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79712" y="1916832"/>
            <a:ext cx="1872208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Feature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29678" y="1916832"/>
            <a:ext cx="9051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64088" y="1916832"/>
            <a:ext cx="1368152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20272" y="1916832"/>
            <a:ext cx="12241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61794" y="2924944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Extracting feature from a question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415462" y="543593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91792" y="5435932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flower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446039" y="5435932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917560" y="5435932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171731" y="5435932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678247" y="5435932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156744" y="5435932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76375" y="5805264"/>
            <a:ext cx="5923203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Recurrent Neural Networks (RNN)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784879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192180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19672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2224421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2822868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406120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4007987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4594885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5183388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619672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2224421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2822868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3406120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4007987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4594885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5183388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3" idx="0"/>
            <a:endCxn id="60" idx="2"/>
          </p:cNvCxnSpPr>
          <p:nvPr/>
        </p:nvCxnSpPr>
        <p:spPr>
          <a:xfrm flipV="1">
            <a:off x="1731246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42" idx="0"/>
            <a:endCxn id="62" idx="2"/>
          </p:cNvCxnSpPr>
          <p:nvPr/>
        </p:nvCxnSpPr>
        <p:spPr>
          <a:xfrm flipV="1">
            <a:off x="2335995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43" idx="0"/>
            <a:endCxn id="63" idx="2"/>
          </p:cNvCxnSpPr>
          <p:nvPr/>
        </p:nvCxnSpPr>
        <p:spPr>
          <a:xfrm flipV="1">
            <a:off x="2934442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44" idx="0"/>
            <a:endCxn id="64" idx="2"/>
          </p:cNvCxnSpPr>
          <p:nvPr/>
        </p:nvCxnSpPr>
        <p:spPr>
          <a:xfrm flipV="1">
            <a:off x="3517694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45" idx="0"/>
            <a:endCxn id="65" idx="2"/>
          </p:cNvCxnSpPr>
          <p:nvPr/>
        </p:nvCxnSpPr>
        <p:spPr>
          <a:xfrm flipV="1">
            <a:off x="4119561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46" idx="0"/>
            <a:endCxn id="66" idx="2"/>
          </p:cNvCxnSpPr>
          <p:nvPr/>
        </p:nvCxnSpPr>
        <p:spPr>
          <a:xfrm flipV="1">
            <a:off x="4706459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47" idx="0"/>
            <a:endCxn id="67" idx="2"/>
          </p:cNvCxnSpPr>
          <p:nvPr/>
        </p:nvCxnSpPr>
        <p:spPr>
          <a:xfrm flipV="1">
            <a:off x="5294962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6" idx="3"/>
            <a:endCxn id="67" idx="1"/>
          </p:cNvCxnSpPr>
          <p:nvPr/>
        </p:nvCxnSpPr>
        <p:spPr>
          <a:xfrm>
            <a:off x="4818032" y="4343946"/>
            <a:ext cx="3653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65" idx="3"/>
            <a:endCxn id="66" idx="1"/>
          </p:cNvCxnSpPr>
          <p:nvPr/>
        </p:nvCxnSpPr>
        <p:spPr>
          <a:xfrm>
            <a:off x="4231134" y="4343946"/>
            <a:ext cx="36375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64" idx="3"/>
            <a:endCxn id="65" idx="1"/>
          </p:cNvCxnSpPr>
          <p:nvPr/>
        </p:nvCxnSpPr>
        <p:spPr>
          <a:xfrm>
            <a:off x="3629267" y="4343946"/>
            <a:ext cx="3787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63" idx="3"/>
            <a:endCxn id="64" idx="1"/>
          </p:cNvCxnSpPr>
          <p:nvPr/>
        </p:nvCxnSpPr>
        <p:spPr>
          <a:xfrm>
            <a:off x="3046015" y="4343946"/>
            <a:ext cx="3601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62" idx="3"/>
            <a:endCxn id="63" idx="1"/>
          </p:cNvCxnSpPr>
          <p:nvPr/>
        </p:nvCxnSpPr>
        <p:spPr>
          <a:xfrm>
            <a:off x="2447568" y="4343946"/>
            <a:ext cx="3753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60" idx="3"/>
            <a:endCxn id="62" idx="1"/>
          </p:cNvCxnSpPr>
          <p:nvPr/>
        </p:nvCxnSpPr>
        <p:spPr>
          <a:xfrm>
            <a:off x="1842819" y="4343946"/>
            <a:ext cx="3816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6938162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6" name="직선 화살표 연결선 95"/>
          <p:cNvCxnSpPr>
            <a:stCxn id="67" idx="3"/>
            <a:endCxn id="95" idx="1"/>
          </p:cNvCxnSpPr>
          <p:nvPr/>
        </p:nvCxnSpPr>
        <p:spPr>
          <a:xfrm>
            <a:off x="5406535" y="4343946"/>
            <a:ext cx="15316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05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VQA dataset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61794" y="39337"/>
            <a:ext cx="8640960" cy="63408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VQA: Dataset and Problem definition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057905" y="918853"/>
            <a:ext cx="217051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[Anton et al., 2015]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264398" y="1408524"/>
            <a:ext cx="8638356" cy="2219060"/>
            <a:chOff x="264398" y="1408524"/>
            <a:chExt cx="8638356" cy="2219060"/>
          </a:xfrm>
        </p:grpSpPr>
        <p:sp>
          <p:nvSpPr>
            <p:cNvPr id="12" name="직사각형 11"/>
            <p:cNvSpPr/>
            <p:nvPr/>
          </p:nvSpPr>
          <p:spPr>
            <a:xfrm>
              <a:off x="359532" y="1408524"/>
              <a:ext cx="6444716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Largest </a:t>
              </a:r>
              <a:r>
                <a:rPr lang="en-US" altLang="ko-KR" sz="2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ImageQA</a:t>
              </a:r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dataset built on </a:t>
              </a:r>
              <a:r>
                <a:rPr lang="en-US" altLang="ko-KR" sz="2400" b="1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MSCOCO</a:t>
              </a:r>
              <a:endParaRPr lang="ko-KR" alt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58548" y="1770183"/>
              <a:ext cx="2664296" cy="81172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r>
                <a:rPr lang="en-US" altLang="ko-KR" sz="4800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254,721</a:t>
              </a:r>
              <a:endParaRPr lang="ko-KR" altLang="en-US" sz="48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58548" y="2475832"/>
              <a:ext cx="2722542" cy="7733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r>
                <a:rPr lang="en-US" altLang="ko-KR" sz="4800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764,163</a:t>
              </a:r>
              <a:endParaRPr lang="ko-KR" altLang="en-US" sz="48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699889" y="2288835"/>
              <a:ext cx="974824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images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769355" y="2965933"/>
              <a:ext cx="1105969" cy="277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questions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457958" y="1492087"/>
              <a:ext cx="1588342" cy="3033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[Lin et al., 2014]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39552" y="3257352"/>
              <a:ext cx="3335771" cy="34785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VQA</a:t>
              </a:r>
              <a:endParaRPr lang="ko-KR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932918" y="1872767"/>
              <a:ext cx="1698577" cy="7091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r>
                <a:rPr lang="en-US" altLang="ko-KR" sz="32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47,300</a:t>
              </a:r>
              <a:endParaRPr lang="ko-KR" altLang="en-US" sz="3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932918" y="2573570"/>
              <a:ext cx="1735711" cy="6756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r>
                <a:rPr lang="en-US" altLang="ko-KR" sz="36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327,939</a:t>
              </a:r>
              <a:endParaRPr lang="ko-KR" altLang="en-US" sz="3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148064" y="2288835"/>
              <a:ext cx="974824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images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615203" y="2965933"/>
              <a:ext cx="1105969" cy="277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questions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913923" y="3257352"/>
              <a:ext cx="2820999" cy="3478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Visual7W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793716" y="1872767"/>
              <a:ext cx="1698577" cy="7091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r>
                <a:rPr lang="en-US" altLang="ko-KR" sz="24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9,688</a:t>
              </a:r>
              <a:endParaRPr lang="ko-KR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6793716" y="2573570"/>
              <a:ext cx="1735711" cy="6756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r>
                <a:rPr lang="en-US" altLang="ko-KR" sz="24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56,468</a:t>
              </a:r>
              <a:endParaRPr lang="ko-KR" altLang="en-US" sz="2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7524328" y="2288835"/>
              <a:ext cx="974824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images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7735128" y="2965933"/>
              <a:ext cx="1105969" cy="277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questions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6774721" y="3257351"/>
              <a:ext cx="2128033" cy="3702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Visual </a:t>
              </a:r>
              <a:r>
                <a:rPr lang="en-US" altLang="ko-KR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Madlibs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타원 51"/>
            <p:cNvSpPr>
              <a:spLocks noChangeAspect="1"/>
            </p:cNvSpPr>
            <p:nvPr/>
          </p:nvSpPr>
          <p:spPr>
            <a:xfrm>
              <a:off x="264398" y="1580493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7236296" y="6220761"/>
            <a:ext cx="2026498" cy="384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www.visualqa.org</a:t>
            </a:r>
            <a:endParaRPr lang="ko-KR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264398" y="3788976"/>
            <a:ext cx="8879602" cy="2808376"/>
            <a:chOff x="264398" y="3788976"/>
            <a:chExt cx="8879602" cy="2808376"/>
          </a:xfrm>
        </p:grpSpPr>
        <p:sp>
          <p:nvSpPr>
            <p:cNvPr id="20" name="직사각형 19"/>
            <p:cNvSpPr/>
            <p:nvPr/>
          </p:nvSpPr>
          <p:spPr>
            <a:xfrm>
              <a:off x="359532" y="3788976"/>
              <a:ext cx="8388932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400" b="1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Open-Ended questions </a:t>
              </a:r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collected using </a:t>
              </a:r>
              <a:r>
                <a:rPr lang="en-US" altLang="ko-KR" sz="2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Machanical</a:t>
              </a:r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Turk</a:t>
              </a:r>
              <a:endParaRPr lang="ko-KR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1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818" y="4181246"/>
              <a:ext cx="4088929" cy="2416106"/>
            </a:xfrm>
            <a:prstGeom prst="rect">
              <a:avLst/>
            </a:prstGeom>
          </p:spPr>
        </p:pic>
        <p:grpSp>
          <p:nvGrpSpPr>
            <p:cNvPr id="30" name="그룹 29"/>
            <p:cNvGrpSpPr/>
            <p:nvPr/>
          </p:nvGrpSpPr>
          <p:grpSpPr>
            <a:xfrm>
              <a:off x="4067944" y="4181246"/>
              <a:ext cx="5076056" cy="2127946"/>
              <a:chOff x="4067944" y="3893214"/>
              <a:chExt cx="5076056" cy="2343724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4572000" y="3893214"/>
                <a:ext cx="4572000" cy="234372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Stump a smart robot!</a:t>
                </a:r>
              </a:p>
              <a:p>
                <a:pPr algn="ctr"/>
                <a:r>
                  <a:rPr lang="en-US" altLang="ko-KR" sz="2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Ask a question that a </a:t>
                </a:r>
                <a:r>
                  <a:rPr lang="en-US" altLang="ko-KR" sz="2800" dirty="0" smtClean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human can</a:t>
                </a:r>
                <a:r>
                  <a:rPr lang="en-US" altLang="ko-KR" sz="2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answer, but a smart </a:t>
                </a:r>
                <a:r>
                  <a:rPr lang="en-US" altLang="ko-KR" sz="2800" dirty="0" smtClean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robot probably can’t</a:t>
                </a:r>
                <a:r>
                  <a:rPr lang="en-US" altLang="ko-KR" sz="2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  <a:endParaRPr lang="ko-KR" altLang="en-US" sz="2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3" name="직선 연결선 22"/>
              <p:cNvCxnSpPr/>
              <p:nvPr/>
            </p:nvCxnSpPr>
            <p:spPr>
              <a:xfrm>
                <a:off x="4139952" y="3932992"/>
                <a:ext cx="484796" cy="0"/>
              </a:xfrm>
              <a:prstGeom prst="line">
                <a:avLst/>
              </a:prstGeom>
              <a:ln w="57150">
                <a:solidFill>
                  <a:schemeClr val="accent4">
                    <a:lumMod val="20000"/>
                    <a:lumOff val="8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4067944" y="4068796"/>
                <a:ext cx="556803" cy="2168142"/>
              </a:xfrm>
              <a:prstGeom prst="line">
                <a:avLst/>
              </a:prstGeom>
              <a:ln w="57150">
                <a:solidFill>
                  <a:schemeClr val="accent4">
                    <a:lumMod val="20000"/>
                    <a:lumOff val="8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타원 55"/>
            <p:cNvSpPr>
              <a:spLocks noChangeAspect="1"/>
            </p:cNvSpPr>
            <p:nvPr/>
          </p:nvSpPr>
          <p:spPr>
            <a:xfrm>
              <a:off x="264398" y="3952373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0" y="1182485"/>
            <a:ext cx="9144000" cy="4694787"/>
            <a:chOff x="0" y="1066800"/>
            <a:chExt cx="9144000" cy="4694787"/>
          </a:xfrm>
        </p:grpSpPr>
        <p:pic>
          <p:nvPicPr>
            <p:cNvPr id="60" name="Picture 5" descr="overview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66800"/>
              <a:ext cx="9144000" cy="4694787"/>
            </a:xfrm>
            <a:prstGeom prst="rect">
              <a:avLst/>
            </a:prstGeom>
          </p:spPr>
        </p:pic>
        <p:sp>
          <p:nvSpPr>
            <p:cNvPr id="59" name="직사각형 58"/>
            <p:cNvSpPr/>
            <p:nvPr/>
          </p:nvSpPr>
          <p:spPr>
            <a:xfrm>
              <a:off x="35496" y="1652493"/>
              <a:ext cx="9072500" cy="34326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600" dirty="0" smtClean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VQA Annual Challenge</a:t>
              </a:r>
              <a:endParaRPr lang="ko-KR" altLang="en-US" sz="6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44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51" idx="3"/>
            <a:endCxn id="53" idx="1"/>
          </p:cNvCxnSpPr>
          <p:nvPr/>
        </p:nvCxnSpPr>
        <p:spPr>
          <a:xfrm>
            <a:off x="5034870" y="2204864"/>
            <a:ext cx="198540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51" idx="1"/>
          </p:cNvCxnSpPr>
          <p:nvPr/>
        </p:nvCxnSpPr>
        <p:spPr>
          <a:xfrm>
            <a:off x="1701954" y="2204864"/>
            <a:ext cx="242772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Prediction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regression method can be used: Question →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286" y="1916832"/>
            <a:ext cx="11006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79712" y="1916832"/>
            <a:ext cx="1872208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Feature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29678" y="1916832"/>
            <a:ext cx="9051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64088" y="1916832"/>
            <a:ext cx="1368152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20272" y="1916832"/>
            <a:ext cx="12241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61794" y="2924944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Extracting feature from a question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415462" y="543593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91792" y="5435932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flower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446039" y="5435932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917560" y="5435932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171731" y="5435932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678247" y="5435932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156744" y="5435932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76375" y="5805264"/>
            <a:ext cx="5923203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Long-Short Term Memory (LSTM)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784879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192180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19672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2224421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2822868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406120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4007987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4594885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5183388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619672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2224421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2822868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3406120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4007987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4594885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5183388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3" idx="0"/>
            <a:endCxn id="60" idx="2"/>
          </p:cNvCxnSpPr>
          <p:nvPr/>
        </p:nvCxnSpPr>
        <p:spPr>
          <a:xfrm flipV="1">
            <a:off x="1731246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42" idx="0"/>
            <a:endCxn id="62" idx="2"/>
          </p:cNvCxnSpPr>
          <p:nvPr/>
        </p:nvCxnSpPr>
        <p:spPr>
          <a:xfrm flipV="1">
            <a:off x="2335995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43" idx="0"/>
            <a:endCxn id="63" idx="2"/>
          </p:cNvCxnSpPr>
          <p:nvPr/>
        </p:nvCxnSpPr>
        <p:spPr>
          <a:xfrm flipV="1">
            <a:off x="2934442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44" idx="0"/>
            <a:endCxn id="64" idx="2"/>
          </p:cNvCxnSpPr>
          <p:nvPr/>
        </p:nvCxnSpPr>
        <p:spPr>
          <a:xfrm flipV="1">
            <a:off x="3517694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45" idx="0"/>
            <a:endCxn id="65" idx="2"/>
          </p:cNvCxnSpPr>
          <p:nvPr/>
        </p:nvCxnSpPr>
        <p:spPr>
          <a:xfrm flipV="1">
            <a:off x="4119561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46" idx="0"/>
            <a:endCxn id="66" idx="2"/>
          </p:cNvCxnSpPr>
          <p:nvPr/>
        </p:nvCxnSpPr>
        <p:spPr>
          <a:xfrm flipV="1">
            <a:off x="4706459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47" idx="0"/>
            <a:endCxn id="67" idx="2"/>
          </p:cNvCxnSpPr>
          <p:nvPr/>
        </p:nvCxnSpPr>
        <p:spPr>
          <a:xfrm flipV="1">
            <a:off x="5294962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6" idx="3"/>
            <a:endCxn id="67" idx="1"/>
          </p:cNvCxnSpPr>
          <p:nvPr/>
        </p:nvCxnSpPr>
        <p:spPr>
          <a:xfrm>
            <a:off x="4818032" y="4343946"/>
            <a:ext cx="3653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65" idx="3"/>
            <a:endCxn id="66" idx="1"/>
          </p:cNvCxnSpPr>
          <p:nvPr/>
        </p:nvCxnSpPr>
        <p:spPr>
          <a:xfrm>
            <a:off x="4231134" y="4343946"/>
            <a:ext cx="36375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64" idx="3"/>
            <a:endCxn id="65" idx="1"/>
          </p:cNvCxnSpPr>
          <p:nvPr/>
        </p:nvCxnSpPr>
        <p:spPr>
          <a:xfrm>
            <a:off x="3629267" y="4343946"/>
            <a:ext cx="3787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63" idx="3"/>
            <a:endCxn id="64" idx="1"/>
          </p:cNvCxnSpPr>
          <p:nvPr/>
        </p:nvCxnSpPr>
        <p:spPr>
          <a:xfrm>
            <a:off x="3046015" y="4343946"/>
            <a:ext cx="3601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62" idx="3"/>
            <a:endCxn id="63" idx="1"/>
          </p:cNvCxnSpPr>
          <p:nvPr/>
        </p:nvCxnSpPr>
        <p:spPr>
          <a:xfrm>
            <a:off x="2447568" y="4343946"/>
            <a:ext cx="3753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60" idx="3"/>
            <a:endCxn id="62" idx="1"/>
          </p:cNvCxnSpPr>
          <p:nvPr/>
        </p:nvCxnSpPr>
        <p:spPr>
          <a:xfrm>
            <a:off x="1842819" y="4343946"/>
            <a:ext cx="3816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6938162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6" name="직선 화살표 연결선 95"/>
          <p:cNvCxnSpPr>
            <a:stCxn id="67" idx="3"/>
            <a:endCxn id="95" idx="1"/>
          </p:cNvCxnSpPr>
          <p:nvPr/>
        </p:nvCxnSpPr>
        <p:spPr>
          <a:xfrm>
            <a:off x="5406535" y="4343946"/>
            <a:ext cx="15316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67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51" idx="3"/>
            <a:endCxn id="53" idx="1"/>
          </p:cNvCxnSpPr>
          <p:nvPr/>
        </p:nvCxnSpPr>
        <p:spPr>
          <a:xfrm>
            <a:off x="5034870" y="2204864"/>
            <a:ext cx="198540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51" idx="1"/>
          </p:cNvCxnSpPr>
          <p:nvPr/>
        </p:nvCxnSpPr>
        <p:spPr>
          <a:xfrm>
            <a:off x="1701954" y="2204864"/>
            <a:ext cx="242772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Prediction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regression method can be used: Question →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286" y="1916832"/>
            <a:ext cx="11006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79712" y="1916832"/>
            <a:ext cx="1872208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Feature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29678" y="1916832"/>
            <a:ext cx="9051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64088" y="1916832"/>
            <a:ext cx="1368152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20272" y="1916832"/>
            <a:ext cx="12241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61794" y="2924944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Extracting feature from a question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415462" y="543593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91792" y="5435932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flower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446039" y="5435932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917560" y="5435932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171731" y="5435932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678247" y="5435932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156744" y="5435932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76375" y="5805264"/>
            <a:ext cx="5923203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Gated Recurrent Unit (GRU)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784879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192180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19672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2224421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2822868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406120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4007987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4594885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5183388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619672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2224421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2822868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3406120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4007987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4594885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5183388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3" idx="0"/>
            <a:endCxn id="60" idx="2"/>
          </p:cNvCxnSpPr>
          <p:nvPr/>
        </p:nvCxnSpPr>
        <p:spPr>
          <a:xfrm flipV="1">
            <a:off x="1731246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42" idx="0"/>
            <a:endCxn id="62" idx="2"/>
          </p:cNvCxnSpPr>
          <p:nvPr/>
        </p:nvCxnSpPr>
        <p:spPr>
          <a:xfrm flipV="1">
            <a:off x="2335995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43" idx="0"/>
            <a:endCxn id="63" idx="2"/>
          </p:cNvCxnSpPr>
          <p:nvPr/>
        </p:nvCxnSpPr>
        <p:spPr>
          <a:xfrm flipV="1">
            <a:off x="2934442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44" idx="0"/>
            <a:endCxn id="64" idx="2"/>
          </p:cNvCxnSpPr>
          <p:nvPr/>
        </p:nvCxnSpPr>
        <p:spPr>
          <a:xfrm flipV="1">
            <a:off x="3517694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45" idx="0"/>
            <a:endCxn id="65" idx="2"/>
          </p:cNvCxnSpPr>
          <p:nvPr/>
        </p:nvCxnSpPr>
        <p:spPr>
          <a:xfrm flipV="1">
            <a:off x="4119561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46" idx="0"/>
            <a:endCxn id="66" idx="2"/>
          </p:cNvCxnSpPr>
          <p:nvPr/>
        </p:nvCxnSpPr>
        <p:spPr>
          <a:xfrm flipV="1">
            <a:off x="4706459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47" idx="0"/>
            <a:endCxn id="67" idx="2"/>
          </p:cNvCxnSpPr>
          <p:nvPr/>
        </p:nvCxnSpPr>
        <p:spPr>
          <a:xfrm flipV="1">
            <a:off x="5294962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6" idx="3"/>
            <a:endCxn id="67" idx="1"/>
          </p:cNvCxnSpPr>
          <p:nvPr/>
        </p:nvCxnSpPr>
        <p:spPr>
          <a:xfrm>
            <a:off x="4818032" y="4343946"/>
            <a:ext cx="3653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65" idx="3"/>
            <a:endCxn id="66" idx="1"/>
          </p:cNvCxnSpPr>
          <p:nvPr/>
        </p:nvCxnSpPr>
        <p:spPr>
          <a:xfrm>
            <a:off x="4231134" y="4343946"/>
            <a:ext cx="36375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64" idx="3"/>
            <a:endCxn id="65" idx="1"/>
          </p:cNvCxnSpPr>
          <p:nvPr/>
        </p:nvCxnSpPr>
        <p:spPr>
          <a:xfrm>
            <a:off x="3629267" y="4343946"/>
            <a:ext cx="3787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63" idx="3"/>
            <a:endCxn id="64" idx="1"/>
          </p:cNvCxnSpPr>
          <p:nvPr/>
        </p:nvCxnSpPr>
        <p:spPr>
          <a:xfrm>
            <a:off x="3046015" y="4343946"/>
            <a:ext cx="3601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62" idx="3"/>
            <a:endCxn id="63" idx="1"/>
          </p:cNvCxnSpPr>
          <p:nvPr/>
        </p:nvCxnSpPr>
        <p:spPr>
          <a:xfrm>
            <a:off x="2447568" y="4343946"/>
            <a:ext cx="3753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60" idx="3"/>
            <a:endCxn id="62" idx="1"/>
          </p:cNvCxnSpPr>
          <p:nvPr/>
        </p:nvCxnSpPr>
        <p:spPr>
          <a:xfrm>
            <a:off x="1842819" y="4343946"/>
            <a:ext cx="3816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6938162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6" name="직선 화살표 연결선 95"/>
          <p:cNvCxnSpPr>
            <a:stCxn id="67" idx="3"/>
            <a:endCxn id="95" idx="1"/>
          </p:cNvCxnSpPr>
          <p:nvPr/>
        </p:nvCxnSpPr>
        <p:spPr>
          <a:xfrm>
            <a:off x="5406535" y="4343946"/>
            <a:ext cx="15316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25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51" idx="3"/>
            <a:endCxn id="53" idx="1"/>
          </p:cNvCxnSpPr>
          <p:nvPr/>
        </p:nvCxnSpPr>
        <p:spPr>
          <a:xfrm>
            <a:off x="5034870" y="2204864"/>
            <a:ext cx="198540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51" idx="1"/>
          </p:cNvCxnSpPr>
          <p:nvPr/>
        </p:nvCxnSpPr>
        <p:spPr>
          <a:xfrm>
            <a:off x="1701954" y="2204864"/>
            <a:ext cx="242772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Prediction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regression method can be used: Question →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286" y="1916832"/>
            <a:ext cx="11006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79712" y="1916832"/>
            <a:ext cx="1872208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Feature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29678" y="1916832"/>
            <a:ext cx="9051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64088" y="1916832"/>
            <a:ext cx="1368152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20272" y="1916832"/>
            <a:ext cx="12241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27" y="4218208"/>
            <a:ext cx="3589726" cy="151216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49990" y="3353647"/>
            <a:ext cx="2772308" cy="43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Skip-thought vectors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1219201" y="3732508"/>
            <a:ext cx="3512604" cy="43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GRU pre-trained on book corpus</a:t>
            </a:r>
            <a:endParaRPr lang="ko-KR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4995881" y="3353647"/>
            <a:ext cx="2772308" cy="43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Regression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5523892" y="3732508"/>
            <a:ext cx="3512604" cy="43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fully-connected layer</a:t>
            </a:r>
            <a:endParaRPr lang="ko-KR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그림 2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371" y="4303592"/>
            <a:ext cx="1047050" cy="1341401"/>
          </a:xfrm>
          <a:prstGeom prst="rect">
            <a:avLst/>
          </a:prstGeom>
        </p:spPr>
      </p:pic>
      <p:sp>
        <p:nvSpPr>
          <p:cNvPr id="224" name="모서리가 둥근 직사각형 223"/>
          <p:cNvSpPr/>
          <p:nvPr/>
        </p:nvSpPr>
        <p:spPr>
          <a:xfrm>
            <a:off x="405092" y="3228451"/>
            <a:ext cx="1296862" cy="19766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Feature</a:t>
            </a:r>
            <a:endParaRPr lang="ko-KR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" name="모서리가 둥근 직사각형 224"/>
          <p:cNvSpPr/>
          <p:nvPr/>
        </p:nvSpPr>
        <p:spPr>
          <a:xfrm>
            <a:off x="5092482" y="3228451"/>
            <a:ext cx="991686" cy="19766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6" name="직사각형 225"/>
          <p:cNvSpPr/>
          <p:nvPr/>
        </p:nvSpPr>
        <p:spPr>
          <a:xfrm>
            <a:off x="2890718" y="3436967"/>
            <a:ext cx="1419035" cy="284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Kiros</a:t>
            </a:r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2015]</a:t>
            </a:r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7" name="직사각형 226"/>
          <p:cNvSpPr/>
          <p:nvPr/>
        </p:nvSpPr>
        <p:spPr>
          <a:xfrm>
            <a:off x="3199067" y="3994658"/>
            <a:ext cx="1419035" cy="284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[Zhu et al., 2015]</a:t>
            </a:r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78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Explosion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parameter for </a:t>
            </a:r>
            <a:r>
              <a:rPr lang="en-US" altLang="ko-KR" sz="20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fc-layer </a:t>
            </a:r>
            <a:r>
              <a:rPr lang="en-US" altLang="ko-KR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2000" b="1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ko-KR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39552" y="3283683"/>
            <a:ext cx="2016225" cy="2665597"/>
            <a:chOff x="1043607" y="2578832"/>
            <a:chExt cx="1440161" cy="1903998"/>
          </a:xfrm>
        </p:grpSpPr>
        <p:sp>
          <p:nvSpPr>
            <p:cNvPr id="41" name="모서리가 둥근 직사각형 40"/>
            <p:cNvSpPr/>
            <p:nvPr/>
          </p:nvSpPr>
          <p:spPr>
            <a:xfrm rot="16200000">
              <a:off x="1740828" y="3739891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 rot="16200000">
              <a:off x="1614255" y="3444622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모서리가 둥근 직사각형 42"/>
            <p:cNvSpPr/>
            <p:nvPr/>
          </p:nvSpPr>
          <p:spPr>
            <a:xfrm rot="16200000">
              <a:off x="1740828" y="2926640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 rot="16200000">
              <a:off x="1614254" y="2631371"/>
              <a:ext cx="288032" cy="11989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/>
            <p:cNvGrpSpPr/>
            <p:nvPr/>
          </p:nvGrpSpPr>
          <p:grpSpPr>
            <a:xfrm rot="16200000">
              <a:off x="1634168" y="1988271"/>
              <a:ext cx="259038" cy="1440160"/>
              <a:chOff x="410033" y="1916832"/>
              <a:chExt cx="259038" cy="1440160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460669" y="203200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460669" y="224133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460669" y="245067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/>
              <p:cNvSpPr/>
              <p:nvPr/>
            </p:nvSpPr>
            <p:spPr>
              <a:xfrm>
                <a:off x="460669" y="266000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460669" y="286934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460669" y="3078677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모서리가 둥근 직사각형 55"/>
              <p:cNvSpPr/>
              <p:nvPr/>
            </p:nvSpPr>
            <p:spPr>
              <a:xfrm>
                <a:off x="410033" y="1916832"/>
                <a:ext cx="259038" cy="1440160"/>
              </a:xfrm>
              <a:prstGeom prst="roundRect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63" name="직선 화살표 연결선 62"/>
            <p:cNvCxnSpPr>
              <a:stCxn id="41" idx="3"/>
              <a:endCxn id="43" idx="1"/>
            </p:cNvCxnSpPr>
            <p:nvPr/>
          </p:nvCxnSpPr>
          <p:spPr>
            <a:xfrm rot="16200000">
              <a:off x="1379922" y="4053345"/>
              <a:ext cx="767532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/>
            <p:cNvCxnSpPr>
              <a:stCxn id="43" idx="3"/>
              <a:endCxn id="56" idx="1"/>
            </p:cNvCxnSpPr>
            <p:nvPr/>
          </p:nvCxnSpPr>
          <p:spPr>
            <a:xfrm rot="16200000">
              <a:off x="1370692" y="3230865"/>
              <a:ext cx="785990" cy="0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직사각형 64"/>
          <p:cNvSpPr/>
          <p:nvPr/>
        </p:nvSpPr>
        <p:spPr>
          <a:xfrm rot="16200000">
            <a:off x="-1146691" y="3946650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Parameter Layer</a:t>
            </a:r>
            <a:endParaRPr lang="ko-KR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275856" y="4015202"/>
            <a:ext cx="2016224" cy="362653"/>
            <a:chOff x="691952" y="2573288"/>
            <a:chExt cx="2016224" cy="362653"/>
          </a:xfrm>
        </p:grpSpPr>
        <p:sp>
          <p:nvSpPr>
            <p:cNvPr id="70" name="타원 69"/>
            <p:cNvSpPr/>
            <p:nvPr/>
          </p:nvSpPr>
          <p:spPr>
            <a:xfrm rot="16200000">
              <a:off x="853188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/>
            <p:cNvSpPr/>
            <p:nvPr/>
          </p:nvSpPr>
          <p:spPr>
            <a:xfrm rot="16200000">
              <a:off x="1146257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/>
            <p:cNvSpPr/>
            <p:nvPr/>
          </p:nvSpPr>
          <p:spPr>
            <a:xfrm rot="16200000">
              <a:off x="1439326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/>
            <p:cNvSpPr/>
            <p:nvPr/>
          </p:nvSpPr>
          <p:spPr>
            <a:xfrm rot="16200000">
              <a:off x="1732395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/>
            <p:cNvSpPr/>
            <p:nvPr/>
          </p:nvSpPr>
          <p:spPr>
            <a:xfrm rot="16200000">
              <a:off x="2025464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/>
            <p:cNvSpPr/>
            <p:nvPr/>
          </p:nvSpPr>
          <p:spPr>
            <a:xfrm rot="16200000">
              <a:off x="2318535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모서리가 둥근 직사각형 75"/>
            <p:cNvSpPr/>
            <p:nvPr/>
          </p:nvSpPr>
          <p:spPr>
            <a:xfrm rot="16200000">
              <a:off x="1518737" y="1746503"/>
              <a:ext cx="362653" cy="2016224"/>
            </a:xfrm>
            <a:prstGeom prst="roundRect">
              <a:avLst/>
            </a:pr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3275856" y="5297294"/>
            <a:ext cx="2016224" cy="362653"/>
            <a:chOff x="691952" y="2573288"/>
            <a:chExt cx="2016224" cy="362653"/>
          </a:xfrm>
        </p:grpSpPr>
        <p:sp>
          <p:nvSpPr>
            <p:cNvPr id="78" name="타원 77"/>
            <p:cNvSpPr/>
            <p:nvPr/>
          </p:nvSpPr>
          <p:spPr>
            <a:xfrm rot="16200000">
              <a:off x="853188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/>
            <p:cNvSpPr/>
            <p:nvPr/>
          </p:nvSpPr>
          <p:spPr>
            <a:xfrm rot="16200000">
              <a:off x="1146257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1439326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1732395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6200000">
              <a:off x="2025464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16200000">
              <a:off x="2318535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모서리가 둥근 직사각형 83"/>
            <p:cNvSpPr/>
            <p:nvPr/>
          </p:nvSpPr>
          <p:spPr>
            <a:xfrm rot="16200000">
              <a:off x="1518737" y="1746503"/>
              <a:ext cx="362653" cy="2016224"/>
            </a:xfrm>
            <a:prstGeom prst="roundRect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5" name="직선 화살표 연결선 14"/>
          <p:cNvCxnSpPr>
            <a:stCxn id="76" idx="0"/>
            <a:endCxn id="44" idx="2"/>
          </p:cNvCxnSpPr>
          <p:nvPr/>
        </p:nvCxnSpPr>
        <p:spPr>
          <a:xfrm flipH="1">
            <a:off x="2379372" y="4196529"/>
            <a:ext cx="896484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 rot="16200000">
            <a:off x="4082344" y="4001723"/>
            <a:ext cx="403245" cy="16785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7" name="직선 화살표 연결선 86"/>
          <p:cNvCxnSpPr>
            <a:stCxn id="84" idx="3"/>
            <a:endCxn id="76" idx="1"/>
          </p:cNvCxnSpPr>
          <p:nvPr/>
        </p:nvCxnSpPr>
        <p:spPr>
          <a:xfrm flipV="1">
            <a:off x="4283968" y="4377856"/>
            <a:ext cx="0" cy="91943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2907814" y="5667582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Feature</a:t>
            </a:r>
            <a:endParaRPr lang="ko-KR" alt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2907814" y="3625647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 Parameter</a:t>
            </a:r>
            <a:endParaRPr lang="ko-KR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육각형 18"/>
          <p:cNvSpPr/>
          <p:nvPr/>
        </p:nvSpPr>
        <p:spPr>
          <a:xfrm>
            <a:off x="5292080" y="5078352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ko-KR" altLang="en-US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육각형 94"/>
          <p:cNvSpPr/>
          <p:nvPr/>
        </p:nvSpPr>
        <p:spPr>
          <a:xfrm>
            <a:off x="5312505" y="3747505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ko-KR" altLang="en-US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육각형 95"/>
          <p:cNvSpPr/>
          <p:nvPr/>
        </p:nvSpPr>
        <p:spPr>
          <a:xfrm>
            <a:off x="2548901" y="3031186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endParaRPr lang="ko-KR" alt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육각형 98"/>
          <p:cNvSpPr/>
          <p:nvPr/>
        </p:nvSpPr>
        <p:spPr>
          <a:xfrm>
            <a:off x="2525516" y="4422275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endParaRPr lang="ko-KR" alt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육각형 99"/>
          <p:cNvSpPr/>
          <p:nvPr/>
        </p:nvSpPr>
        <p:spPr>
          <a:xfrm>
            <a:off x="153881" y="6127571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97810" y="6021288"/>
            <a:ext cx="295232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Dimension of hidden state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773037" y="4658203"/>
            <a:ext cx="1041888" cy="3638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fc-layer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직사각형 84"/>
              <p:cNvSpPr/>
              <p:nvPr/>
            </p:nvSpPr>
            <p:spPr>
              <a:xfrm>
                <a:off x="566908" y="1872619"/>
                <a:ext cx="2393484" cy="7567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 smtClean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altLang="ko-KR" sz="2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:r>
                  <a:rPr lang="en-US" altLang="ko-KR" sz="2800" dirty="0" smtClean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Q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2800" dirty="0" smtClean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endParaRPr lang="ko-KR" altLang="en-US" sz="28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5" name="직사각형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08" y="1872619"/>
                <a:ext cx="2393484" cy="756762"/>
              </a:xfrm>
              <a:prstGeom prst="rect">
                <a:avLst/>
              </a:prstGeom>
              <a:blipFill rotWithShape="0">
                <a:blip r:embed="rId2"/>
                <a:stretch>
                  <a:fillRect b="-72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직사각형 104"/>
              <p:cNvSpPr/>
              <p:nvPr/>
            </p:nvSpPr>
            <p:spPr>
              <a:xfrm>
                <a:off x="2898596" y="1872619"/>
                <a:ext cx="2393484" cy="7567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 smtClean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altLang="ko-KR" sz="2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:r>
                  <a:rPr lang="en-US" altLang="ko-KR" sz="2800" dirty="0" smtClean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Q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2800" dirty="0" smtClean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2800" dirty="0" smtClean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endParaRPr lang="ko-KR" altLang="en-US" sz="28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5" name="직사각형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596" y="1872619"/>
                <a:ext cx="2393484" cy="756762"/>
              </a:xfrm>
              <a:prstGeom prst="rect">
                <a:avLst/>
              </a:prstGeom>
              <a:blipFill rotWithShape="0">
                <a:blip r:embed="rId3"/>
                <a:stretch>
                  <a:fillRect b="-72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4" name="그룹 93"/>
          <p:cNvGrpSpPr/>
          <p:nvPr/>
        </p:nvGrpSpPr>
        <p:grpSpPr>
          <a:xfrm>
            <a:off x="5578190" y="1575720"/>
            <a:ext cx="3644976" cy="860298"/>
            <a:chOff x="5578190" y="1575720"/>
            <a:chExt cx="3644976" cy="860298"/>
          </a:xfrm>
        </p:grpSpPr>
        <p:sp>
          <p:nvSpPr>
            <p:cNvPr id="88" name="직사각형 87"/>
            <p:cNvSpPr/>
            <p:nvPr/>
          </p:nvSpPr>
          <p:spPr>
            <a:xfrm>
              <a:off x="5911454" y="2048066"/>
              <a:ext cx="3311712" cy="3879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 smtClean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</a:t>
              </a:r>
              <a:r>
                <a:rPr lang="en-US" altLang="ko-KR" sz="2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=1000, </a:t>
              </a:r>
              <a:r>
                <a:rPr lang="en-US" altLang="ko-KR" sz="200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en-US" altLang="ko-KR" sz="2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=1000, </a:t>
              </a:r>
              <a:r>
                <a:rPr lang="en-US" altLang="ko-KR" sz="20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en-US" altLang="ko-KR" sz="2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=500</a:t>
              </a:r>
              <a:endParaRPr lang="ko-KR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5578190" y="1575720"/>
              <a:ext cx="2232248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 example: </a:t>
              </a:r>
              <a:endParaRPr lang="ko-KR" alt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8" name="직사각형 107"/>
          <p:cNvSpPr/>
          <p:nvPr/>
        </p:nvSpPr>
        <p:spPr>
          <a:xfrm>
            <a:off x="5911454" y="2453488"/>
            <a:ext cx="3311712" cy="4802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R=500,000,000</a:t>
            </a:r>
            <a:endParaRPr lang="ko-KR" altLang="en-US" sz="3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5971508" y="3351011"/>
            <a:ext cx="2825932" cy="3684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1.86GB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single layer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1" name="그룹 100"/>
          <p:cNvGrpSpPr/>
          <p:nvPr/>
        </p:nvGrpSpPr>
        <p:grpSpPr>
          <a:xfrm>
            <a:off x="5981133" y="3815151"/>
            <a:ext cx="3078468" cy="555501"/>
            <a:chOff x="5981133" y="3815151"/>
            <a:chExt cx="3078468" cy="555501"/>
          </a:xfrm>
        </p:grpSpPr>
        <p:sp>
          <p:nvSpPr>
            <p:cNvPr id="111" name="직사각형 110"/>
            <p:cNvSpPr/>
            <p:nvPr/>
          </p:nvSpPr>
          <p:spPr>
            <a:xfrm>
              <a:off x="5981133" y="3815151"/>
              <a:ext cx="3078468" cy="5238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Number of parameters for VGG19: 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7331387" y="4040955"/>
              <a:ext cx="1638308" cy="3296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144,000,000</a:t>
              </a:r>
              <a:endParaRPr lang="ko-KR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443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105" grpId="0"/>
      <p:bldP spid="108" grpId="0"/>
      <p:bldP spid="10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Explosion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parameter for </a:t>
            </a:r>
            <a:r>
              <a:rPr lang="en-US" altLang="ko-KR" sz="20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fc-layer </a:t>
            </a:r>
            <a:r>
              <a:rPr lang="en-US" altLang="ko-KR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2000" b="1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ko-KR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39552" y="3283683"/>
            <a:ext cx="2016225" cy="2665597"/>
            <a:chOff x="1043607" y="2578832"/>
            <a:chExt cx="1440161" cy="1903998"/>
          </a:xfrm>
        </p:grpSpPr>
        <p:sp>
          <p:nvSpPr>
            <p:cNvPr id="41" name="모서리가 둥근 직사각형 40"/>
            <p:cNvSpPr/>
            <p:nvPr/>
          </p:nvSpPr>
          <p:spPr>
            <a:xfrm rot="16200000">
              <a:off x="1740828" y="3739891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 rot="16200000">
              <a:off x="1614255" y="3444622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모서리가 둥근 직사각형 42"/>
            <p:cNvSpPr/>
            <p:nvPr/>
          </p:nvSpPr>
          <p:spPr>
            <a:xfrm rot="16200000">
              <a:off x="1740828" y="2926640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 rot="16200000">
              <a:off x="1614254" y="2631371"/>
              <a:ext cx="288032" cy="11989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/>
            <p:cNvGrpSpPr/>
            <p:nvPr/>
          </p:nvGrpSpPr>
          <p:grpSpPr>
            <a:xfrm rot="16200000">
              <a:off x="1634168" y="1988271"/>
              <a:ext cx="259038" cy="1440160"/>
              <a:chOff x="410033" y="1916832"/>
              <a:chExt cx="259038" cy="1440160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460669" y="203200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460669" y="224133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460669" y="245067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/>
              <p:cNvSpPr/>
              <p:nvPr/>
            </p:nvSpPr>
            <p:spPr>
              <a:xfrm>
                <a:off x="460669" y="266000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460669" y="286934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460669" y="3078677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모서리가 둥근 직사각형 55"/>
              <p:cNvSpPr/>
              <p:nvPr/>
            </p:nvSpPr>
            <p:spPr>
              <a:xfrm>
                <a:off x="410033" y="1916832"/>
                <a:ext cx="259038" cy="1440160"/>
              </a:xfrm>
              <a:prstGeom prst="roundRect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63" name="직선 화살표 연결선 62"/>
            <p:cNvCxnSpPr>
              <a:stCxn id="41" idx="3"/>
              <a:endCxn id="43" idx="1"/>
            </p:cNvCxnSpPr>
            <p:nvPr/>
          </p:nvCxnSpPr>
          <p:spPr>
            <a:xfrm rot="16200000">
              <a:off x="1379922" y="4053345"/>
              <a:ext cx="767532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/>
            <p:cNvCxnSpPr>
              <a:stCxn id="43" idx="3"/>
              <a:endCxn id="56" idx="1"/>
            </p:cNvCxnSpPr>
            <p:nvPr/>
          </p:nvCxnSpPr>
          <p:spPr>
            <a:xfrm rot="16200000">
              <a:off x="1370692" y="3230865"/>
              <a:ext cx="785990" cy="0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직사각형 64"/>
          <p:cNvSpPr/>
          <p:nvPr/>
        </p:nvSpPr>
        <p:spPr>
          <a:xfrm rot="16200000">
            <a:off x="-1146691" y="3946650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Parameter Layer</a:t>
            </a:r>
            <a:endParaRPr lang="ko-KR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275856" y="4015202"/>
            <a:ext cx="2016224" cy="362653"/>
            <a:chOff x="691952" y="2573288"/>
            <a:chExt cx="2016224" cy="362653"/>
          </a:xfrm>
        </p:grpSpPr>
        <p:sp>
          <p:nvSpPr>
            <p:cNvPr id="70" name="타원 69"/>
            <p:cNvSpPr/>
            <p:nvPr/>
          </p:nvSpPr>
          <p:spPr>
            <a:xfrm rot="16200000">
              <a:off x="853188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/>
            <p:cNvSpPr/>
            <p:nvPr/>
          </p:nvSpPr>
          <p:spPr>
            <a:xfrm rot="16200000">
              <a:off x="1146257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/>
            <p:cNvSpPr/>
            <p:nvPr/>
          </p:nvSpPr>
          <p:spPr>
            <a:xfrm rot="16200000">
              <a:off x="1439326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/>
            <p:cNvSpPr/>
            <p:nvPr/>
          </p:nvSpPr>
          <p:spPr>
            <a:xfrm rot="16200000">
              <a:off x="1732395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/>
            <p:cNvSpPr/>
            <p:nvPr/>
          </p:nvSpPr>
          <p:spPr>
            <a:xfrm rot="16200000">
              <a:off x="2025464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/>
            <p:cNvSpPr/>
            <p:nvPr/>
          </p:nvSpPr>
          <p:spPr>
            <a:xfrm rot="16200000">
              <a:off x="2318535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모서리가 둥근 직사각형 75"/>
            <p:cNvSpPr/>
            <p:nvPr/>
          </p:nvSpPr>
          <p:spPr>
            <a:xfrm rot="16200000">
              <a:off x="1518737" y="1746503"/>
              <a:ext cx="362653" cy="2016224"/>
            </a:xfrm>
            <a:prstGeom prst="roundRect">
              <a:avLst/>
            </a:pr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3275856" y="5297294"/>
            <a:ext cx="2016224" cy="362653"/>
            <a:chOff x="691952" y="2573288"/>
            <a:chExt cx="2016224" cy="362653"/>
          </a:xfrm>
        </p:grpSpPr>
        <p:sp>
          <p:nvSpPr>
            <p:cNvPr id="78" name="타원 77"/>
            <p:cNvSpPr/>
            <p:nvPr/>
          </p:nvSpPr>
          <p:spPr>
            <a:xfrm rot="16200000">
              <a:off x="853188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/>
            <p:cNvSpPr/>
            <p:nvPr/>
          </p:nvSpPr>
          <p:spPr>
            <a:xfrm rot="16200000">
              <a:off x="1146257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1439326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1732395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6200000">
              <a:off x="2025464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16200000">
              <a:off x="2318535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모서리가 둥근 직사각형 83"/>
            <p:cNvSpPr/>
            <p:nvPr/>
          </p:nvSpPr>
          <p:spPr>
            <a:xfrm rot="16200000">
              <a:off x="1518737" y="1746503"/>
              <a:ext cx="362653" cy="2016224"/>
            </a:xfrm>
            <a:prstGeom prst="roundRect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5" name="직선 화살표 연결선 14"/>
          <p:cNvCxnSpPr>
            <a:stCxn id="76" idx="0"/>
            <a:endCxn id="44" idx="2"/>
          </p:cNvCxnSpPr>
          <p:nvPr/>
        </p:nvCxnSpPr>
        <p:spPr>
          <a:xfrm flipH="1">
            <a:off x="2379372" y="4196529"/>
            <a:ext cx="896484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 rot="16200000">
            <a:off x="4082344" y="4001723"/>
            <a:ext cx="403245" cy="16785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7" name="직선 화살표 연결선 86"/>
          <p:cNvCxnSpPr>
            <a:stCxn id="84" idx="3"/>
            <a:endCxn id="76" idx="1"/>
          </p:cNvCxnSpPr>
          <p:nvPr/>
        </p:nvCxnSpPr>
        <p:spPr>
          <a:xfrm flipV="1">
            <a:off x="4283968" y="4377856"/>
            <a:ext cx="0" cy="91943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2907814" y="5667582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Feature</a:t>
            </a:r>
            <a:endParaRPr lang="ko-KR" alt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2907814" y="3625647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 Parameter</a:t>
            </a:r>
            <a:endParaRPr lang="ko-KR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육각형 18"/>
          <p:cNvSpPr/>
          <p:nvPr/>
        </p:nvSpPr>
        <p:spPr>
          <a:xfrm>
            <a:off x="5292080" y="5078352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ko-KR" altLang="en-US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육각형 94"/>
          <p:cNvSpPr/>
          <p:nvPr/>
        </p:nvSpPr>
        <p:spPr>
          <a:xfrm>
            <a:off x="5312505" y="3747505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ko-KR" altLang="en-US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육각형 95"/>
          <p:cNvSpPr/>
          <p:nvPr/>
        </p:nvSpPr>
        <p:spPr>
          <a:xfrm>
            <a:off x="2548901" y="3031186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endParaRPr lang="ko-KR" alt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육각형 98"/>
          <p:cNvSpPr/>
          <p:nvPr/>
        </p:nvSpPr>
        <p:spPr>
          <a:xfrm>
            <a:off x="2525516" y="4422275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endParaRPr lang="ko-KR" alt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육각형 99"/>
          <p:cNvSpPr/>
          <p:nvPr/>
        </p:nvSpPr>
        <p:spPr>
          <a:xfrm>
            <a:off x="153881" y="6127571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97810" y="6021288"/>
            <a:ext cx="295232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Dimension of hidden state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773037" y="4658203"/>
            <a:ext cx="1041888" cy="3638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fc-layer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19856" y="1784836"/>
            <a:ext cx="1611472" cy="526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Solution: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306861" y="2298962"/>
            <a:ext cx="4721594" cy="568566"/>
            <a:chOff x="1874813" y="2226954"/>
            <a:chExt cx="4721594" cy="5685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직사각형 65"/>
                <p:cNvSpPr/>
                <p:nvPr/>
              </p:nvSpPr>
              <p:spPr>
                <a:xfrm>
                  <a:off x="1874813" y="2226954"/>
                  <a:ext cx="1978086" cy="56856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R=</a:t>
                  </a:r>
                  <a:r>
                    <a:rPr lang="en-US" altLang="ko-KR" sz="2800" dirty="0" smtClean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Q</a:t>
                  </a:r>
                  <a14:m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ko-KR" sz="2800" dirty="0" smtClean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14:m>
                    <m:oMath xmlns:m="http://schemas.openxmlformats.org/officeDocument/2006/math"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</a:t>
                  </a:r>
                  <a:endParaRPr lang="ko-KR" altLang="en-US" sz="280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6" name="직사각형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4813" y="2226954"/>
                  <a:ext cx="1978086" cy="568566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5846" t="-6452" r="-5538" b="-2580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직사각형 66"/>
                <p:cNvSpPr/>
                <p:nvPr/>
              </p:nvSpPr>
              <p:spPr>
                <a:xfrm>
                  <a:off x="4961625" y="2226954"/>
                  <a:ext cx="1634782" cy="56856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R=</a:t>
                  </a:r>
                  <a:r>
                    <a:rPr lang="en-US" altLang="ko-KR" sz="2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ko-KR" sz="2800" dirty="0">
                      <a:solidFill>
                        <a:schemeClr val="accent3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</a:t>
                  </a:r>
                  <a14:m>
                    <m:oMath xmlns:m="http://schemas.openxmlformats.org/officeDocument/2006/math"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</a:t>
                  </a:r>
                  <a:endParaRPr lang="ko-KR" altLang="en-US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7" name="직사각형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1625" y="2226954"/>
                  <a:ext cx="1634782" cy="56856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5224" t="-6452" r="-4478" b="-2580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그룹 9"/>
          <p:cNvGrpSpPr/>
          <p:nvPr/>
        </p:nvGrpSpPr>
        <p:grpSpPr>
          <a:xfrm>
            <a:off x="2077370" y="1700808"/>
            <a:ext cx="4880076" cy="756762"/>
            <a:chOff x="1645322" y="1700808"/>
            <a:chExt cx="4880076" cy="7567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직사각형 60"/>
                <p:cNvSpPr/>
                <p:nvPr/>
              </p:nvSpPr>
              <p:spPr>
                <a:xfrm>
                  <a:off x="1645322" y="1700808"/>
                  <a:ext cx="2393484" cy="75676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</a:t>
                  </a:r>
                  <a:r>
                    <a:rPr lang="en-US" altLang="ko-KR" sz="2800" dirty="0" smtClean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=</a:t>
                  </a:r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Q</a:t>
                  </a:r>
                  <a14:m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:endParaRPr lang="ko-KR" altLang="en-US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1" name="직사각형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5322" y="1700808"/>
                  <a:ext cx="2393484" cy="75676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725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직사각형 61"/>
                <p:cNvSpPr/>
                <p:nvPr/>
              </p:nvSpPr>
              <p:spPr>
                <a:xfrm>
                  <a:off x="5039233" y="1797721"/>
                  <a:ext cx="1486165" cy="56293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</a:t>
                  </a:r>
                  <a:r>
                    <a:rPr lang="en-US" altLang="ko-KR" sz="2800" dirty="0" smtClean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&lt;</a:t>
                  </a:r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Q</a:t>
                  </a:r>
                  <a14:m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:endParaRPr lang="ko-KR" altLang="en-US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2" name="직사각형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9233" y="1797721"/>
                  <a:ext cx="1486165" cy="56293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6173" t="-7609" r="-6173" b="-2717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오른쪽 화살표 8"/>
            <p:cNvSpPr/>
            <p:nvPr/>
          </p:nvSpPr>
          <p:spPr>
            <a:xfrm>
              <a:off x="3986456" y="1844824"/>
              <a:ext cx="772618" cy="576064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4956422" y="2708920"/>
            <a:ext cx="263991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can control </a:t>
            </a:r>
            <a:r>
              <a:rPr lang="en-US" altLang="ko-KR" sz="24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ko-KR" altLang="en-US" sz="24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65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" name="직선 화살표 연결선 154"/>
          <p:cNvCxnSpPr>
            <a:stCxn id="69" idx="3"/>
            <a:endCxn id="103" idx="1"/>
          </p:cNvCxnSpPr>
          <p:nvPr/>
        </p:nvCxnSpPr>
        <p:spPr>
          <a:xfrm flipV="1">
            <a:off x="2980683" y="2787228"/>
            <a:ext cx="0" cy="1373256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Sharing with Hashing Trick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1794" y="1275635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Weights of Dynamic Parameter Layer are picked from Candidate weights by Hashing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722582" y="2334645"/>
            <a:ext cx="2516202" cy="3326604"/>
            <a:chOff x="539552" y="3283683"/>
            <a:chExt cx="2016225" cy="2665598"/>
          </a:xfrm>
        </p:grpSpPr>
        <p:sp>
          <p:nvSpPr>
            <p:cNvPr id="60" name="모서리가 둥근 직사각형 59"/>
            <p:cNvSpPr/>
            <p:nvPr/>
          </p:nvSpPr>
          <p:spPr>
            <a:xfrm rot="16200000">
              <a:off x="1515661" y="4909166"/>
              <a:ext cx="64007" cy="2016224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rot="16200000">
              <a:off x="1338459" y="4495789"/>
              <a:ext cx="403245" cy="16785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모서리가 둥근 직사각형 68"/>
            <p:cNvSpPr/>
            <p:nvPr/>
          </p:nvSpPr>
          <p:spPr>
            <a:xfrm rot="16200000">
              <a:off x="1515661" y="3770614"/>
              <a:ext cx="64007" cy="2016224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8" name="그룹 87"/>
            <p:cNvGrpSpPr/>
            <p:nvPr/>
          </p:nvGrpSpPr>
          <p:grpSpPr>
            <a:xfrm rot="16200000">
              <a:off x="1366337" y="2456898"/>
              <a:ext cx="362653" cy="2016224"/>
              <a:chOff x="410033" y="1916832"/>
              <a:chExt cx="259038" cy="1440160"/>
            </a:xfrm>
          </p:grpSpPr>
          <p:sp>
            <p:nvSpPr>
              <p:cNvPr id="93" name="타원 92"/>
              <p:cNvSpPr/>
              <p:nvPr/>
            </p:nvSpPr>
            <p:spPr>
              <a:xfrm>
                <a:off x="460669" y="203200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타원 93"/>
              <p:cNvSpPr/>
              <p:nvPr/>
            </p:nvSpPr>
            <p:spPr>
              <a:xfrm>
                <a:off x="460669" y="224133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타원 96"/>
              <p:cNvSpPr/>
              <p:nvPr/>
            </p:nvSpPr>
            <p:spPr>
              <a:xfrm>
                <a:off x="460669" y="245067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타원 97"/>
              <p:cNvSpPr/>
              <p:nvPr/>
            </p:nvSpPr>
            <p:spPr>
              <a:xfrm>
                <a:off x="460669" y="266000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타원 100"/>
              <p:cNvSpPr/>
              <p:nvPr/>
            </p:nvSpPr>
            <p:spPr>
              <a:xfrm>
                <a:off x="460669" y="286934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타원 101"/>
              <p:cNvSpPr/>
              <p:nvPr/>
            </p:nvSpPr>
            <p:spPr>
              <a:xfrm>
                <a:off x="460669" y="3078677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모서리가 둥근 직사각형 102"/>
              <p:cNvSpPr/>
              <p:nvPr/>
            </p:nvSpPr>
            <p:spPr>
              <a:xfrm>
                <a:off x="410033" y="1916832"/>
                <a:ext cx="259038" cy="1440160"/>
              </a:xfrm>
              <a:prstGeom prst="roundRect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89" name="직선 화살표 연결선 88"/>
            <p:cNvCxnSpPr>
              <a:stCxn id="60" idx="3"/>
              <a:endCxn id="69" idx="1"/>
            </p:cNvCxnSpPr>
            <p:nvPr/>
          </p:nvCxnSpPr>
          <p:spPr>
            <a:xfrm rot="16200000">
              <a:off x="1010393" y="5348001"/>
              <a:ext cx="1074545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그룹 111"/>
          <p:cNvGrpSpPr/>
          <p:nvPr/>
        </p:nvGrpSpPr>
        <p:grpSpPr>
          <a:xfrm>
            <a:off x="5241151" y="4590882"/>
            <a:ext cx="2016224" cy="362653"/>
            <a:chOff x="691952" y="2573288"/>
            <a:chExt cx="2016224" cy="362653"/>
          </a:xfrm>
        </p:grpSpPr>
        <p:sp>
          <p:nvSpPr>
            <p:cNvPr id="113" name="타원 112"/>
            <p:cNvSpPr/>
            <p:nvPr/>
          </p:nvSpPr>
          <p:spPr>
            <a:xfrm rot="16200000">
              <a:off x="853188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타원 113"/>
            <p:cNvSpPr/>
            <p:nvPr/>
          </p:nvSpPr>
          <p:spPr>
            <a:xfrm rot="16200000">
              <a:off x="1146257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타원 114"/>
            <p:cNvSpPr/>
            <p:nvPr/>
          </p:nvSpPr>
          <p:spPr>
            <a:xfrm rot="16200000">
              <a:off x="1439326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타원 115"/>
            <p:cNvSpPr/>
            <p:nvPr/>
          </p:nvSpPr>
          <p:spPr>
            <a:xfrm rot="16200000">
              <a:off x="1732395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타원 116"/>
            <p:cNvSpPr/>
            <p:nvPr/>
          </p:nvSpPr>
          <p:spPr>
            <a:xfrm rot="16200000">
              <a:off x="2025464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타원 117"/>
            <p:cNvSpPr/>
            <p:nvPr/>
          </p:nvSpPr>
          <p:spPr>
            <a:xfrm rot="16200000">
              <a:off x="2318535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모서리가 둥근 직사각형 118"/>
            <p:cNvSpPr/>
            <p:nvPr/>
          </p:nvSpPr>
          <p:spPr>
            <a:xfrm rot="16200000">
              <a:off x="1518737" y="1746503"/>
              <a:ext cx="362653" cy="2016224"/>
            </a:xfrm>
            <a:prstGeom prst="roundRect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1" name="직사각형 120"/>
          <p:cNvSpPr/>
          <p:nvPr/>
        </p:nvSpPr>
        <p:spPr>
          <a:xfrm rot="16200000">
            <a:off x="6047639" y="3295311"/>
            <a:ext cx="403245" cy="16785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2" name="직선 화살표 연결선 121"/>
          <p:cNvCxnSpPr>
            <a:stCxn id="119" idx="3"/>
            <a:endCxn id="133" idx="2"/>
          </p:cNvCxnSpPr>
          <p:nvPr/>
        </p:nvCxnSpPr>
        <p:spPr>
          <a:xfrm flipV="1">
            <a:off x="6249263" y="3682663"/>
            <a:ext cx="10014" cy="90822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직사각형 122"/>
          <p:cNvSpPr/>
          <p:nvPr/>
        </p:nvSpPr>
        <p:spPr>
          <a:xfrm>
            <a:off x="5292080" y="4961170"/>
            <a:ext cx="1924029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Feature</a:t>
            </a:r>
            <a:endParaRPr lang="ko-KR" alt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5252862" y="2919235"/>
            <a:ext cx="1924029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Candidate Weights</a:t>
            </a:r>
            <a:endParaRPr lang="ko-KR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5738332" y="3951791"/>
            <a:ext cx="1041888" cy="3638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fc-layer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0" name="그룹 129"/>
          <p:cNvGrpSpPr/>
          <p:nvPr/>
        </p:nvGrpSpPr>
        <p:grpSpPr>
          <a:xfrm rot="5400000">
            <a:off x="6052506" y="2444436"/>
            <a:ext cx="413540" cy="2062930"/>
            <a:chOff x="7939659" y="3646448"/>
            <a:chExt cx="245893" cy="1226629"/>
          </a:xfrm>
        </p:grpSpPr>
        <p:sp>
          <p:nvSpPr>
            <p:cNvPr id="131" name="직사각형 130"/>
            <p:cNvSpPr/>
            <p:nvPr/>
          </p:nvSpPr>
          <p:spPr>
            <a:xfrm rot="16200000">
              <a:off x="7939659" y="3646448"/>
              <a:ext cx="245886" cy="245886"/>
            </a:xfrm>
            <a:prstGeom prst="rect">
              <a:avLst/>
            </a:prstGeom>
            <a:solidFill>
              <a:srgbClr val="5DCEAF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0.1</a:t>
              </a:r>
              <a:endPara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2" name="직사각형 131"/>
            <p:cNvSpPr/>
            <p:nvPr/>
          </p:nvSpPr>
          <p:spPr>
            <a:xfrm rot="16200000">
              <a:off x="7939665" y="3891633"/>
              <a:ext cx="245886" cy="245886"/>
            </a:xfrm>
            <a:prstGeom prst="rect">
              <a:avLst/>
            </a:prstGeom>
            <a:solidFill>
              <a:srgbClr val="A7EA52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1.2</a:t>
              </a:r>
              <a:endPara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3" name="직사각형 132"/>
            <p:cNvSpPr/>
            <p:nvPr/>
          </p:nvSpPr>
          <p:spPr>
            <a:xfrm rot="16200000">
              <a:off x="7939666" y="4136819"/>
              <a:ext cx="245886" cy="245886"/>
            </a:xfrm>
            <a:prstGeom prst="rect">
              <a:avLst/>
            </a:prstGeom>
            <a:solidFill>
              <a:srgbClr val="5ECCF3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-0.7</a:t>
              </a:r>
              <a:endPara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4" name="직사각형 133"/>
            <p:cNvSpPr/>
            <p:nvPr/>
          </p:nvSpPr>
          <p:spPr>
            <a:xfrm rot="16200000">
              <a:off x="7939666" y="4382005"/>
              <a:ext cx="245886" cy="245886"/>
            </a:xfrm>
            <a:prstGeom prst="rect">
              <a:avLst/>
            </a:prstGeom>
            <a:solidFill>
              <a:srgbClr val="4E67C8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0.3</a:t>
              </a:r>
              <a:endPara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 rot="16200000">
              <a:off x="7939666" y="4627191"/>
              <a:ext cx="245886" cy="245886"/>
            </a:xfrm>
            <a:prstGeom prst="rect">
              <a:avLst/>
            </a:prstGeom>
            <a:solidFill>
              <a:srgbClr val="F14124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-0.2</a:t>
              </a:r>
              <a:endPara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6" name="그룹 135"/>
          <p:cNvGrpSpPr/>
          <p:nvPr/>
        </p:nvGrpSpPr>
        <p:grpSpPr>
          <a:xfrm>
            <a:off x="2466426" y="2997701"/>
            <a:ext cx="982186" cy="983544"/>
            <a:chOff x="9168283" y="3552227"/>
            <a:chExt cx="982186" cy="983544"/>
          </a:xfrm>
        </p:grpSpPr>
        <p:sp>
          <p:nvSpPr>
            <p:cNvPr id="137" name="직사각형 136"/>
            <p:cNvSpPr/>
            <p:nvPr/>
          </p:nvSpPr>
          <p:spPr>
            <a:xfrm>
              <a:off x="9168283" y="3552227"/>
              <a:ext cx="245886" cy="245886"/>
            </a:xfrm>
            <a:prstGeom prst="rect">
              <a:avLst/>
            </a:prstGeom>
            <a:solidFill>
              <a:srgbClr val="5DCEAF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0.1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9409999" y="3552227"/>
              <a:ext cx="245886" cy="245886"/>
            </a:xfrm>
            <a:prstGeom prst="rect">
              <a:avLst/>
            </a:prstGeom>
            <a:solidFill>
              <a:srgbClr val="5DCEAF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0.1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9657291" y="3552227"/>
              <a:ext cx="245886" cy="245886"/>
            </a:xfrm>
            <a:prstGeom prst="rect">
              <a:avLst/>
            </a:prstGeom>
            <a:solidFill>
              <a:srgbClr val="F14124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-0.2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9904583" y="3552227"/>
              <a:ext cx="245886" cy="245886"/>
            </a:xfrm>
            <a:prstGeom prst="rect">
              <a:avLst/>
            </a:prstGeom>
            <a:solidFill>
              <a:srgbClr val="5ECCF3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-0.7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9168283" y="3798113"/>
              <a:ext cx="245886" cy="245886"/>
            </a:xfrm>
            <a:prstGeom prst="rect">
              <a:avLst/>
            </a:prstGeom>
            <a:solidFill>
              <a:srgbClr val="A7EA52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1.2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9409999" y="3798113"/>
              <a:ext cx="245886" cy="245886"/>
            </a:xfrm>
            <a:prstGeom prst="rect">
              <a:avLst/>
            </a:prstGeom>
            <a:solidFill>
              <a:srgbClr val="F14124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-0.2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9657291" y="3798113"/>
              <a:ext cx="245886" cy="245886"/>
            </a:xfrm>
            <a:prstGeom prst="rect">
              <a:avLst/>
            </a:prstGeom>
            <a:solidFill>
              <a:srgbClr val="5DCEAF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0.1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9904583" y="3798113"/>
              <a:ext cx="245886" cy="245886"/>
            </a:xfrm>
            <a:prstGeom prst="rect">
              <a:avLst/>
            </a:prstGeom>
            <a:solidFill>
              <a:srgbClr val="5ECCF3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-0.7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9168283" y="4043999"/>
              <a:ext cx="245886" cy="245886"/>
            </a:xfrm>
            <a:prstGeom prst="rect">
              <a:avLst/>
            </a:prstGeom>
            <a:solidFill>
              <a:srgbClr val="5ECCF3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-0.7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9409999" y="4043999"/>
              <a:ext cx="245886" cy="245886"/>
            </a:xfrm>
            <a:prstGeom prst="rect">
              <a:avLst/>
            </a:prstGeom>
            <a:solidFill>
              <a:srgbClr val="A7EA52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1.2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9657291" y="4043999"/>
              <a:ext cx="245886" cy="245886"/>
            </a:xfrm>
            <a:prstGeom prst="rect">
              <a:avLst/>
            </a:prstGeom>
            <a:solidFill>
              <a:srgbClr val="4E67C8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0.3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9904583" y="4043999"/>
              <a:ext cx="245886" cy="245886"/>
            </a:xfrm>
            <a:prstGeom prst="rect">
              <a:avLst/>
            </a:prstGeom>
            <a:solidFill>
              <a:srgbClr val="F14124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-0.2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9168283" y="4289885"/>
              <a:ext cx="245886" cy="245886"/>
            </a:xfrm>
            <a:prstGeom prst="rect">
              <a:avLst/>
            </a:prstGeom>
            <a:solidFill>
              <a:srgbClr val="4E67C8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0.3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9409999" y="4289885"/>
              <a:ext cx="245886" cy="245886"/>
            </a:xfrm>
            <a:prstGeom prst="rect">
              <a:avLst/>
            </a:prstGeom>
            <a:solidFill>
              <a:srgbClr val="4E67C8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0.3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9657291" y="4289885"/>
              <a:ext cx="245886" cy="245886"/>
            </a:xfrm>
            <a:prstGeom prst="rect">
              <a:avLst/>
            </a:prstGeom>
            <a:solidFill>
              <a:srgbClr val="5DCEAF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0.1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9904583" y="4289885"/>
              <a:ext cx="245886" cy="245886"/>
            </a:xfrm>
            <a:prstGeom prst="rect">
              <a:avLst/>
            </a:prstGeom>
            <a:solidFill>
              <a:srgbClr val="A7EA52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1.2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53" name="모서리가 둥근 직사각형 152"/>
          <p:cNvSpPr/>
          <p:nvPr/>
        </p:nvSpPr>
        <p:spPr>
          <a:xfrm>
            <a:off x="2345536" y="2867475"/>
            <a:ext cx="1252204" cy="1233568"/>
          </a:xfrm>
          <a:prstGeom prst="roundRect">
            <a:avLst/>
          </a:prstGeom>
          <a:noFill/>
          <a:ln w="19050" cap="flat" cmpd="sng" algn="ctr">
            <a:solidFill>
              <a:schemeClr val="accent3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4" name="직사각형 153"/>
          <p:cNvSpPr/>
          <p:nvPr/>
        </p:nvSpPr>
        <p:spPr>
          <a:xfrm rot="16200000">
            <a:off x="36339" y="3356149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Parameter Layer</a:t>
            </a:r>
            <a:endParaRPr lang="ko-KR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왼쪽 화살표 23"/>
          <p:cNvSpPr/>
          <p:nvPr/>
        </p:nvSpPr>
        <p:spPr>
          <a:xfrm>
            <a:off x="3833802" y="3101517"/>
            <a:ext cx="1152681" cy="756785"/>
          </a:xfrm>
          <a:prstGeom prst="lef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858238" y="3281726"/>
            <a:ext cx="1152128" cy="4135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Hasing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804248" y="908720"/>
            <a:ext cx="2195183" cy="3669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[Chen et al., 2015]</a:t>
            </a:r>
            <a:endParaRPr lang="ko-KR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26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Sharing with Hashing Trick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1794" y="1275635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 can be trained with reduced number of parameters by hashing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948817" y="6238041"/>
            <a:ext cx="2195183" cy="3669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[Chen et al., 2015]</a:t>
            </a:r>
            <a:endParaRPr lang="ko-KR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411760" y="6252221"/>
            <a:ext cx="5027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Compressing Neural Networks with the Hashing Trick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1710679"/>
            <a:ext cx="3894798" cy="23663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831" y="4234312"/>
            <a:ext cx="5472608" cy="193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74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Architecture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0" y="2256171"/>
            <a:ext cx="9001000" cy="3333069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End-to-End Fine-tuning is possible (Fully-differentiable)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18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Experiment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6" y="4437112"/>
            <a:ext cx="4480148" cy="207961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901" y="4699930"/>
            <a:ext cx="4362480" cy="1808325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35496" y="1952235"/>
            <a:ext cx="1829724" cy="900697"/>
            <a:chOff x="35496" y="1952235"/>
            <a:chExt cx="1829724" cy="900697"/>
          </a:xfrm>
        </p:grpSpPr>
        <p:sp>
          <p:nvSpPr>
            <p:cNvPr id="91" name="직사각형 90"/>
            <p:cNvSpPr/>
            <p:nvPr/>
          </p:nvSpPr>
          <p:spPr>
            <a:xfrm>
              <a:off x="163773" y="1952235"/>
              <a:ext cx="1512168" cy="3797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Open-Ended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35496" y="2473225"/>
              <a:ext cx="1829724" cy="3797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Multiple-Choice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899924" y="1916831"/>
            <a:ext cx="1176131" cy="936105"/>
            <a:chOff x="3899924" y="1916831"/>
            <a:chExt cx="1176131" cy="936105"/>
          </a:xfrm>
        </p:grpSpPr>
        <p:sp>
          <p:nvSpPr>
            <p:cNvPr id="95" name="직사각형 94"/>
            <p:cNvSpPr/>
            <p:nvPr/>
          </p:nvSpPr>
          <p:spPr>
            <a:xfrm>
              <a:off x="3899924" y="1916831"/>
              <a:ext cx="1176131" cy="4331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80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55.46</a:t>
              </a:r>
              <a:endParaRPr lang="ko-KR" alt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3899924" y="2419801"/>
              <a:ext cx="1176131" cy="4331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80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61.18</a:t>
              </a:r>
              <a:endParaRPr lang="ko-KR" alt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748130" y="1854955"/>
            <a:ext cx="1272142" cy="997981"/>
            <a:chOff x="5748130" y="1854955"/>
            <a:chExt cx="1272142" cy="997981"/>
          </a:xfrm>
        </p:grpSpPr>
        <p:sp>
          <p:nvSpPr>
            <p:cNvPr id="97" name="직사각형 96"/>
            <p:cNvSpPr/>
            <p:nvPr/>
          </p:nvSpPr>
          <p:spPr>
            <a:xfrm>
              <a:off x="5748130" y="1854955"/>
              <a:ext cx="1272142" cy="4950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320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56.74</a:t>
              </a:r>
              <a:endParaRPr lang="ko-KR" altLang="en-US" sz="3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5748130" y="2357925"/>
              <a:ext cx="1272142" cy="4950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320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61.95</a:t>
              </a:r>
              <a:endParaRPr lang="ko-KR" altLang="en-US" sz="3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051720" y="1970258"/>
            <a:ext cx="1008112" cy="882678"/>
            <a:chOff x="2051720" y="1970258"/>
            <a:chExt cx="1008112" cy="882678"/>
          </a:xfrm>
        </p:grpSpPr>
        <p:sp>
          <p:nvSpPr>
            <p:cNvPr id="93" name="직사각형 92"/>
            <p:cNvSpPr/>
            <p:nvPr/>
          </p:nvSpPr>
          <p:spPr>
            <a:xfrm>
              <a:off x="2051720" y="1970258"/>
              <a:ext cx="1008112" cy="379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54.70</a:t>
              </a:r>
              <a:endParaRPr lang="ko-KR" alt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2051720" y="2473228"/>
              <a:ext cx="1008112" cy="379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59.92</a:t>
              </a:r>
              <a:endParaRPr lang="ko-KR" alt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5" name="직사각형 104"/>
          <p:cNvSpPr/>
          <p:nvPr/>
        </p:nvSpPr>
        <p:spPr>
          <a:xfrm>
            <a:off x="1850458" y="1340768"/>
            <a:ext cx="1410636" cy="552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Baseline</a:t>
            </a:r>
            <a:endParaRPr lang="ko-KR" altLang="en-US" sz="20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7596336" y="1749250"/>
            <a:ext cx="1440160" cy="1103686"/>
            <a:chOff x="7596336" y="1749250"/>
            <a:chExt cx="1440160" cy="1103686"/>
          </a:xfrm>
        </p:grpSpPr>
        <p:sp>
          <p:nvSpPr>
            <p:cNvPr id="99" name="직사각형 98"/>
            <p:cNvSpPr/>
            <p:nvPr/>
          </p:nvSpPr>
          <p:spPr>
            <a:xfrm>
              <a:off x="7596336" y="1749250"/>
              <a:ext cx="1440160" cy="6007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360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57.22</a:t>
              </a:r>
              <a:endParaRPr lang="ko-KR" altLang="en-US" sz="3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7596336" y="2252220"/>
              <a:ext cx="1440160" cy="6007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360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62.48</a:t>
              </a:r>
              <a:endParaRPr lang="ko-KR" altLang="en-US" sz="3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6" name="직사각형 105"/>
          <p:cNvSpPr/>
          <p:nvPr/>
        </p:nvSpPr>
        <p:spPr>
          <a:xfrm>
            <a:off x="7512334" y="1340768"/>
            <a:ext cx="1410636" cy="552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sz="2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710771" y="2160112"/>
            <a:ext cx="3397878" cy="1885450"/>
            <a:chOff x="1710771" y="2160112"/>
            <a:chExt cx="3397878" cy="1885450"/>
          </a:xfrm>
        </p:grpSpPr>
        <p:sp>
          <p:nvSpPr>
            <p:cNvPr id="107" name="오른쪽 화살표 106"/>
            <p:cNvSpPr/>
            <p:nvPr/>
          </p:nvSpPr>
          <p:spPr>
            <a:xfrm>
              <a:off x="3107837" y="2160112"/>
              <a:ext cx="624070" cy="5029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710771" y="2996952"/>
              <a:ext cx="3397878" cy="10486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Architecture </a:t>
              </a:r>
            </a:p>
            <a:p>
              <a:pPr algn="ctr"/>
              <a:r>
                <a:rPr lang="en-US" altLang="ko-KR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</a:t>
              </a:r>
            </a:p>
            <a:p>
              <a:pPr algn="ctr"/>
              <a:r>
                <a:rPr lang="en-US" altLang="ko-KR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(Dynamic Parameter Prediction)</a:t>
              </a:r>
              <a:endParaRPr lang="ko-KR" alt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208692" y="2160112"/>
            <a:ext cx="2285448" cy="1321619"/>
            <a:chOff x="4208692" y="2160112"/>
            <a:chExt cx="2285448" cy="1321619"/>
          </a:xfrm>
        </p:grpSpPr>
        <p:sp>
          <p:nvSpPr>
            <p:cNvPr id="108" name="오른쪽 화살표 107"/>
            <p:cNvSpPr/>
            <p:nvPr/>
          </p:nvSpPr>
          <p:spPr>
            <a:xfrm>
              <a:off x="5039381" y="2160112"/>
              <a:ext cx="624070" cy="502966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4208692" y="2924944"/>
              <a:ext cx="2285448" cy="556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dirty="0" smtClean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GRU Pre-training</a:t>
              </a:r>
            </a:p>
            <a:p>
              <a:pPr algn="ctr"/>
              <a:r>
                <a:rPr lang="en-US" altLang="ko-KR" dirty="0" smtClean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(skip-thought vector)</a:t>
              </a:r>
              <a:endParaRPr lang="ko-KR" altLang="en-US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541184" y="2160112"/>
            <a:ext cx="1487200" cy="1368978"/>
            <a:chOff x="6541184" y="2160112"/>
            <a:chExt cx="1487200" cy="1368978"/>
          </a:xfrm>
        </p:grpSpPr>
        <p:sp>
          <p:nvSpPr>
            <p:cNvPr id="109" name="오른쪽 화살표 108"/>
            <p:cNvSpPr/>
            <p:nvPr/>
          </p:nvSpPr>
          <p:spPr>
            <a:xfrm>
              <a:off x="6972749" y="2160112"/>
              <a:ext cx="624070" cy="502966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6541184" y="2868785"/>
              <a:ext cx="1487200" cy="6603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dirty="0" smtClean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CNN </a:t>
              </a:r>
            </a:p>
            <a:p>
              <a:pPr algn="ctr"/>
              <a:r>
                <a:rPr lang="en-US" altLang="ko-KR" dirty="0" smtClean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Fine-tuning</a:t>
              </a:r>
              <a:endParaRPr lang="ko-KR" altLang="en-US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3" name="직사각형 112"/>
          <p:cNvSpPr/>
          <p:nvPr/>
        </p:nvSpPr>
        <p:spPr>
          <a:xfrm>
            <a:off x="0" y="4005064"/>
            <a:ext cx="4572000" cy="3915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Baseline Architecture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4697208" y="4005064"/>
            <a:ext cx="4467240" cy="3915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DPPnet</a:t>
            </a:r>
            <a:r>
              <a:rPr lang="en-US" altLang="ko-KR" dirty="0" smtClean="0">
                <a:solidFill>
                  <a:schemeClr val="tx1"/>
                </a:solidFill>
              </a:rPr>
              <a:t> Architecture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7" name="직선 연결선 116"/>
          <p:cNvCxnSpPr/>
          <p:nvPr/>
        </p:nvCxnSpPr>
        <p:spPr>
          <a:xfrm>
            <a:off x="4572000" y="4005064"/>
            <a:ext cx="0" cy="2599892"/>
          </a:xfrm>
          <a:prstGeom prst="line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4697208" y="4005064"/>
            <a:ext cx="0" cy="2599892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44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Results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554" name="Picture 2" descr="http://cvlab.postech.ac.kr/research/dppnet/images/qualitative/Q1In_Q1I1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7" y="1988840"/>
            <a:ext cx="4500000" cy="3006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http://cvlab.postech.ac.kr/research/dppnet/images/qualitative/Q1In_Q1I2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504" y="1988840"/>
            <a:ext cx="4500000" cy="3006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8511" y="1591348"/>
            <a:ext cx="33313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</a:rPr>
              <a:t>Q: What is the boy holding?</a:t>
            </a:r>
            <a:endParaRPr lang="ko-KR" altLang="en-US" sz="2000" dirty="0"/>
          </a:p>
        </p:txBody>
      </p:sp>
      <p:sp>
        <p:nvSpPr>
          <p:cNvPr id="9" name="직사각형 8"/>
          <p:cNvSpPr/>
          <p:nvPr/>
        </p:nvSpPr>
        <p:spPr>
          <a:xfrm>
            <a:off x="23085" y="4995799"/>
            <a:ext cx="2082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C0"/>
                </a:solidFill>
                <a:latin typeface="Arial" panose="020B0604020202020204" pitchFamily="34" charset="0"/>
              </a:rPr>
              <a:t>surfboard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606851" y="5001620"/>
            <a:ext cx="142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 smtClean="0">
                <a:solidFill>
                  <a:srgbClr val="0000C0"/>
                </a:solidFill>
                <a:latin typeface="Arial" panose="020B0604020202020204" pitchFamily="34" charset="0"/>
              </a:rPr>
              <a:t>bat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371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VQA: Dataset and Problem definition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949896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VQA dataset - Statistics 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779125" y="2255907"/>
            <a:ext cx="1735711" cy="1087262"/>
            <a:chOff x="2779125" y="1751851"/>
            <a:chExt cx="1735711" cy="1087262"/>
          </a:xfrm>
        </p:grpSpPr>
        <p:sp>
          <p:nvSpPr>
            <p:cNvPr id="9" name="직사각형 8"/>
            <p:cNvSpPr/>
            <p:nvPr/>
          </p:nvSpPr>
          <p:spPr>
            <a:xfrm>
              <a:off x="2779125" y="1751851"/>
              <a:ext cx="1735711" cy="6756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3600" dirty="0" smtClean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121,512 </a:t>
              </a:r>
              <a:endParaRPr lang="ko-KR" altLang="en-US" sz="3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926900" y="2479073"/>
              <a:ext cx="144016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</a:t>
              </a:r>
              <a:endParaRPr lang="ko-KR" altLang="en-US" sz="20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4708497" y="2255907"/>
            <a:ext cx="1735711" cy="1087262"/>
            <a:chOff x="4708497" y="1751851"/>
            <a:chExt cx="1735711" cy="1087262"/>
          </a:xfrm>
        </p:grpSpPr>
        <p:sp>
          <p:nvSpPr>
            <p:cNvPr id="11" name="직사각형 10"/>
            <p:cNvSpPr/>
            <p:nvPr/>
          </p:nvSpPr>
          <p:spPr>
            <a:xfrm>
              <a:off x="4708497" y="1751851"/>
              <a:ext cx="1735711" cy="6756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360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244,302 </a:t>
              </a:r>
              <a:endParaRPr lang="ko-KR" altLang="en-US" sz="3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856272" y="2479073"/>
              <a:ext cx="144016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Testing</a:t>
              </a:r>
              <a:endParaRPr lang="ko-KR" alt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6883969" y="2492896"/>
            <a:ext cx="2016224" cy="10801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10 answers </a:t>
            </a:r>
          </a:p>
          <a:p>
            <a:pPr algn="ctr"/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per question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67544" y="1844824"/>
            <a:ext cx="6336704" cy="1872208"/>
            <a:chOff x="467544" y="1628800"/>
            <a:chExt cx="6336704" cy="1872208"/>
          </a:xfrm>
        </p:grpSpPr>
        <p:sp>
          <p:nvSpPr>
            <p:cNvPr id="6" name="직사각형 5"/>
            <p:cNvSpPr/>
            <p:nvPr/>
          </p:nvSpPr>
          <p:spPr>
            <a:xfrm>
              <a:off x="467544" y="1628800"/>
              <a:ext cx="6192688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Consist of:</a:t>
              </a:r>
              <a:endParaRPr lang="ko-KR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871421" y="2040150"/>
              <a:ext cx="1735711" cy="6756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36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248,349 </a:t>
              </a:r>
              <a:endParaRPr lang="ko-KR" altLang="en-US" sz="3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43429" y="2767105"/>
              <a:ext cx="144016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Training</a:t>
              </a:r>
              <a:endParaRPr lang="ko-KR" altLang="en-US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83568" y="3212976"/>
              <a:ext cx="6120680" cy="2880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Number of questions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467544" y="4077072"/>
            <a:ext cx="6192688" cy="1584176"/>
            <a:chOff x="467544" y="3717032"/>
            <a:chExt cx="6192688" cy="1584176"/>
          </a:xfrm>
        </p:grpSpPr>
        <p:sp>
          <p:nvSpPr>
            <p:cNvPr id="18" name="직사각형 17"/>
            <p:cNvSpPr/>
            <p:nvPr/>
          </p:nvSpPr>
          <p:spPr>
            <a:xfrm>
              <a:off x="467544" y="3717032"/>
              <a:ext cx="6192688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Length of answers:</a:t>
              </a:r>
              <a:endParaRPr lang="ko-KR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824730" y="4222252"/>
              <a:ext cx="2260420" cy="8059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48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89.32%</a:t>
              </a:r>
              <a:endParaRPr lang="ko-KR" altLang="en-US" sz="4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328361" y="4495297"/>
              <a:ext cx="1335150" cy="5328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2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6.91%</a:t>
              </a:r>
              <a:endParaRPr lang="ko-KR" altLang="en-US" sz="3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990220" y="4567305"/>
              <a:ext cx="1093306" cy="46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24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2.74%</a:t>
              </a:r>
              <a:endParaRPr lang="ko-KR" altLang="en-US" sz="2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234860" y="4941168"/>
              <a:ext cx="144016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2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One word</a:t>
              </a:r>
              <a:endParaRPr lang="ko-KR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275856" y="4941168"/>
              <a:ext cx="144016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Two words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702188" y="4941168"/>
              <a:ext cx="166937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16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Three words</a:t>
              </a:r>
              <a:endParaRPr lang="ko-KR" alt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3419872" y="4221088"/>
            <a:ext cx="525658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 Evaluation is Possible</a:t>
            </a:r>
            <a:endParaRPr lang="ko-KR" alt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30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4" descr="http://cvlab.postech.ac.kr/research/dppnet/images/qualitative/Q1In_Q2I2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851" y="1996778"/>
            <a:ext cx="4500000" cy="30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 descr="http://cvlab.postech.ac.kr/research/dppnet/images/qualitative/Q1In_Q2I1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7" y="1996778"/>
            <a:ext cx="4500000" cy="30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Results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8511" y="1591348"/>
            <a:ext cx="31614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</a:rPr>
              <a:t>Q: What </a:t>
            </a:r>
            <a:r>
              <a:rPr lang="en-US" altLang="ko-KR" sz="2000" dirty="0" smtClean="0">
                <a:solidFill>
                  <a:srgbClr val="000000"/>
                </a:solidFill>
                <a:latin typeface="Arial" panose="020B0604020202020204" pitchFamily="34" charset="0"/>
              </a:rPr>
              <a:t>animal is shown?</a:t>
            </a:r>
            <a:endParaRPr lang="ko-KR" altLang="en-US" sz="2000" dirty="0"/>
          </a:p>
        </p:txBody>
      </p:sp>
      <p:sp>
        <p:nvSpPr>
          <p:cNvPr id="9" name="직사각형 8"/>
          <p:cNvSpPr/>
          <p:nvPr/>
        </p:nvSpPr>
        <p:spPr>
          <a:xfrm>
            <a:off x="23085" y="4995799"/>
            <a:ext cx="1745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C0"/>
                </a:solidFill>
                <a:latin typeface="Arial" panose="020B0604020202020204" pitchFamily="34" charset="0"/>
              </a:rPr>
              <a:t>g</a:t>
            </a:r>
            <a:r>
              <a:rPr lang="en-US" altLang="ko-KR" dirty="0" smtClean="0">
                <a:solidFill>
                  <a:srgbClr val="0000C0"/>
                </a:solidFill>
                <a:latin typeface="Arial" panose="020B0604020202020204" pitchFamily="34" charset="0"/>
              </a:rPr>
              <a:t>iraffe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606851" y="5001620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 smtClean="0">
                <a:solidFill>
                  <a:srgbClr val="0000C0"/>
                </a:solidFill>
                <a:latin typeface="Arial" panose="020B0604020202020204" pitchFamily="34" charset="0"/>
              </a:rPr>
              <a:t>elephant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670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 descr="http://cvlab.postech.ac.kr/research/dppnet/images/qualitative/Q1In_Q3I2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851" y="1989799"/>
            <a:ext cx="4500000" cy="30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 descr="http://cvlab.postech.ac.kr/research/dppnet/images/qualitative/Q1In_Q3I1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1989799"/>
            <a:ext cx="4500000" cy="30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Results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8511" y="1591348"/>
            <a:ext cx="26452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</a:rPr>
              <a:t>Q: </a:t>
            </a:r>
            <a:r>
              <a:rPr lang="en-US" altLang="ko-KR" sz="2000" dirty="0" smtClean="0">
                <a:solidFill>
                  <a:srgbClr val="000000"/>
                </a:solidFill>
                <a:latin typeface="Arial" panose="020B0604020202020204" pitchFamily="34" charset="0"/>
              </a:rPr>
              <a:t>What is this room?</a:t>
            </a:r>
            <a:endParaRPr lang="ko-KR" altLang="en-US" sz="2000" dirty="0"/>
          </a:p>
        </p:txBody>
      </p:sp>
      <p:sp>
        <p:nvSpPr>
          <p:cNvPr id="9" name="직사각형 8"/>
          <p:cNvSpPr/>
          <p:nvPr/>
        </p:nvSpPr>
        <p:spPr>
          <a:xfrm>
            <a:off x="23085" y="4995799"/>
            <a:ext cx="2223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 smtClean="0">
                <a:solidFill>
                  <a:srgbClr val="0000C0"/>
                </a:solidFill>
                <a:latin typeface="Arial" panose="020B0604020202020204" pitchFamily="34" charset="0"/>
              </a:rPr>
              <a:t>living room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606851" y="5001620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 smtClean="0">
                <a:solidFill>
                  <a:srgbClr val="0000C0"/>
                </a:solidFill>
                <a:latin typeface="Arial" panose="020B0604020202020204" pitchFamily="34" charset="0"/>
              </a:rPr>
              <a:t>kitchen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018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6" descr="http://cvlab.postech.ac.kr/research/dppnet/images/qualitative/Q1In_Q4I2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915" y="1991458"/>
            <a:ext cx="4500000" cy="30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http://cvlab.postech.ac.kr/research/dppnet/images/qualitative/Q1In_Q4I1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1992172"/>
            <a:ext cx="4500000" cy="30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Results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8511" y="1591348"/>
            <a:ext cx="34740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</a:rPr>
              <a:t>Q: </a:t>
            </a:r>
            <a:r>
              <a:rPr lang="en-US" altLang="ko-KR" sz="2000" dirty="0" smtClean="0">
                <a:solidFill>
                  <a:srgbClr val="000000"/>
                </a:solidFill>
                <a:latin typeface="Arial" panose="020B0604020202020204" pitchFamily="34" charset="0"/>
              </a:rPr>
              <a:t>What is the animal doing?</a:t>
            </a:r>
            <a:endParaRPr lang="ko-KR" altLang="en-US" sz="2000" dirty="0"/>
          </a:p>
        </p:txBody>
      </p:sp>
      <p:sp>
        <p:nvSpPr>
          <p:cNvPr id="9" name="직사각형 8"/>
          <p:cNvSpPr/>
          <p:nvPr/>
        </p:nvSpPr>
        <p:spPr>
          <a:xfrm>
            <a:off x="23085" y="4995799"/>
            <a:ext cx="2826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</a:rPr>
              <a:t>resting</a:t>
            </a:r>
            <a:r>
              <a:rPr lang="en-US" altLang="ko-KR" dirty="0" smtClean="0">
                <a:latin typeface="Arial" panose="020B0604020202020204" pitchFamily="34" charset="0"/>
              </a:rPr>
              <a:t> (relaxing)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606851" y="5001620"/>
            <a:ext cx="3018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</a:rPr>
              <a:t>swimming</a:t>
            </a:r>
            <a:r>
              <a:rPr lang="en-US" altLang="ko-KR" dirty="0" smtClean="0">
                <a:latin typeface="Arial" panose="020B0604020202020204" pitchFamily="34" charset="0"/>
              </a:rPr>
              <a:t> (fishing)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596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Results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http://cvlab.postech.ac.kr/research/dppnet/images/qualitative/I1Qn_I1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349892"/>
            <a:ext cx="5040560" cy="350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835696" y="4858967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Q: How does the woman feel? </a:t>
            </a:r>
            <a:b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400" dirty="0" err="1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ko-KR" sz="2400" dirty="0">
                <a:solidFill>
                  <a:srgbClr val="2F4F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ko-KR" sz="2400" dirty="0">
                <a:solidFill>
                  <a:srgbClr val="000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happy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35696" y="5689964"/>
            <a:ext cx="62646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Q: What type of hat is she wearing? </a:t>
            </a:r>
            <a:b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400" dirty="0" err="1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: </a:t>
            </a:r>
            <a:r>
              <a:rPr lang="en-US" altLang="ko-KR" sz="2400" dirty="0">
                <a:solidFill>
                  <a:srgbClr val="000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cowboy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763688" y="5050433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763688" y="5893386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54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cvlab.postech.ac.kr/research/dppnet/supplementary/002_single_img_mult_question/results/images/COCO_val2014_000000439589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248" y="1342626"/>
            <a:ext cx="5040000" cy="35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Results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35696" y="4858967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Q: 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What is this place?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b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400" dirty="0" err="1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ko-KR" sz="2400" dirty="0">
                <a:solidFill>
                  <a:srgbClr val="2F4F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ko-KR" sz="2400" dirty="0" smtClean="0">
                <a:solidFill>
                  <a:srgbClr val="000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 station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35696" y="5689964"/>
            <a:ext cx="62646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Q: 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Is this a black and white photo?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b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400" dirty="0" smtClean="0">
                <a:solidFill>
                  <a:srgbClr val="000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763688" y="5050433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763688" y="5893386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7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http://cvlab.postech.ac.kr/research/dppnet/images/qualitative/I1Qn_I4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336285"/>
            <a:ext cx="5040000" cy="35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Results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35696" y="4858967"/>
            <a:ext cx="62646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Q: 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How many cranes are in the image?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b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400" dirty="0" err="1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ko-KR" sz="2400" dirty="0">
                <a:solidFill>
                  <a:srgbClr val="2F4F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ko-KR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(3)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35696" y="5689964"/>
            <a:ext cx="62646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Q: 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How many people are on the bench?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(1)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763688" y="5050433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763688" y="5893386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95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Paper &amp; Project Page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5832820"/>
            <a:ext cx="438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link: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http://arxiv.org/abs/1511.05756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9512" y="6156012"/>
            <a:ext cx="595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Project page: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http://cvlab.postech.ac.kr/research/dppnet/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60637" y="5832820"/>
            <a:ext cx="2980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Code will be available soon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42800"/>
            <a:ext cx="9144000" cy="282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30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5800" y="231901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Multimodal Compact Bilinear Pooling for VQA</a:t>
            </a:r>
            <a:endParaRPr lang="en-US" altLang="ko-KR" sz="48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148064" y="6309320"/>
            <a:ext cx="3893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 smtClean="0"/>
              <a:t>From the author’s slides</a:t>
            </a:r>
            <a:endParaRPr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84823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/>
              <a:t>Multimodal language and visual understanding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53" y="1119188"/>
            <a:ext cx="6919294" cy="5262562"/>
          </a:xfrm>
        </p:spPr>
      </p:pic>
    </p:spTree>
    <p:extLst>
      <p:ext uri="{BB962C8B-B14F-4D97-AF65-F5344CB8AC3E}">
        <p14:creationId xmlns:p14="http://schemas.microsoft.com/office/powerpoint/2010/main" val="55974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53" y="1119188"/>
            <a:ext cx="6919294" cy="5262562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Multimodal language and visual understanding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86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VQA: Dataset and Problem definition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884763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VQA dataset - Example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354575" y="1553297"/>
            <a:ext cx="3168352" cy="2530650"/>
            <a:chOff x="2354575" y="1402406"/>
            <a:chExt cx="3168352" cy="2530650"/>
          </a:xfrm>
        </p:grpSpPr>
        <p:pic>
          <p:nvPicPr>
            <p:cNvPr id="5122" name="Picture 2" descr="An image from the  dataset.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4201" y="1402406"/>
              <a:ext cx="2809100" cy="2106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2354575" y="3429000"/>
              <a:ext cx="3168352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Q: How many dogs are seen?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5496" y="1552112"/>
            <a:ext cx="2448272" cy="3346001"/>
            <a:chOff x="35496" y="1401221"/>
            <a:chExt cx="2448272" cy="3346001"/>
          </a:xfrm>
        </p:grpSpPr>
        <p:pic>
          <p:nvPicPr>
            <p:cNvPr id="1026" name="Picture 2" descr="An image from the  dataset.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516" y="1401221"/>
              <a:ext cx="2088232" cy="2924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/>
            <p:cNvSpPr/>
            <p:nvPr/>
          </p:nvSpPr>
          <p:spPr>
            <a:xfrm>
              <a:off x="35496" y="4243166"/>
              <a:ext cx="2448272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Q: What animal is this?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560773" y="1552112"/>
            <a:ext cx="3372816" cy="2531835"/>
            <a:chOff x="5560773" y="1401221"/>
            <a:chExt cx="3372816" cy="2531835"/>
          </a:xfrm>
        </p:grpSpPr>
        <p:pic>
          <p:nvPicPr>
            <p:cNvPr id="1028" name="Picture 4" descr="An image from the  dataset.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0773" y="1401221"/>
              <a:ext cx="3372816" cy="2108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5667105" y="3429000"/>
              <a:ext cx="3168352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Q: What color is the car?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502302" y="4088367"/>
            <a:ext cx="3606202" cy="2580993"/>
            <a:chOff x="5502302" y="3937476"/>
            <a:chExt cx="3606202" cy="258099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33568" y="3937476"/>
              <a:ext cx="3204750" cy="2141290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5502302" y="6014413"/>
              <a:ext cx="3606202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Q: What is the mustache made of?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590151" y="4083947"/>
            <a:ext cx="2878910" cy="2585413"/>
            <a:chOff x="2511822" y="3933056"/>
            <a:chExt cx="2878910" cy="258541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20070" y="3933056"/>
              <a:ext cx="2870662" cy="2145711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2511822" y="6014413"/>
              <a:ext cx="2878910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Q: Is this vegetarian pizza?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65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Multimodal language and visual understanding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50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53" y="1119188"/>
            <a:ext cx="6919294" cy="5262562"/>
          </a:xfrm>
        </p:spPr>
      </p:pic>
    </p:spTree>
    <p:extLst>
      <p:ext uri="{BB962C8B-B14F-4D97-AF65-F5344CB8AC3E}">
        <p14:creationId xmlns:p14="http://schemas.microsoft.com/office/powerpoint/2010/main" val="226928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Multimodal language and visual understanding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53" y="1119188"/>
            <a:ext cx="6919294" cy="5262562"/>
          </a:xfrm>
        </p:spPr>
      </p:pic>
    </p:spTree>
    <p:extLst>
      <p:ext uri="{BB962C8B-B14F-4D97-AF65-F5344CB8AC3E}">
        <p14:creationId xmlns:p14="http://schemas.microsoft.com/office/powerpoint/2010/main" val="226928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Multimodal language and visual understanding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52</a:t>
            </a:fld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53" y="1119188"/>
            <a:ext cx="6919294" cy="5262562"/>
          </a:xfrm>
        </p:spPr>
      </p:pic>
    </p:spTree>
    <p:extLst>
      <p:ext uri="{BB962C8B-B14F-4D97-AF65-F5344CB8AC3E}">
        <p14:creationId xmlns:p14="http://schemas.microsoft.com/office/powerpoint/2010/main" val="152542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How to combine image and question?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109648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How to combine image and question?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54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216039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How to combine image and question?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55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216039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How to combine image and question?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56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216039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How to combine image and question?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57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216039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How to combine image and question?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58</a:t>
            </a:fld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344777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How to combine image and question?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59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57569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VQA: Dataset and Problem definition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VQA dataset – Difficulty of questions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6284"/>
            <a:ext cx="9144000" cy="2409568"/>
          </a:xfrm>
          <a:prstGeom prst="rect">
            <a:avLst/>
          </a:prstGeom>
        </p:spPr>
      </p:pic>
      <p:pic>
        <p:nvPicPr>
          <p:cNvPr id="7" name="Picture 9"/>
          <p:cNvPicPr>
            <a:picLocks noChangeAspect="1"/>
          </p:cNvPicPr>
          <p:nvPr/>
        </p:nvPicPr>
        <p:blipFill rotWithShape="1">
          <a:blip r:embed="rId3"/>
          <a:srcRect l="38400" t="33333" r="46600"/>
          <a:stretch/>
        </p:blipFill>
        <p:spPr>
          <a:xfrm>
            <a:off x="4114800" y="2268652"/>
            <a:ext cx="589513" cy="1828800"/>
          </a:xfrm>
          <a:prstGeom prst="rect">
            <a:avLst/>
          </a:prstGeom>
        </p:spPr>
      </p:pic>
      <p:grpSp>
        <p:nvGrpSpPr>
          <p:cNvPr id="8" name="Group 18"/>
          <p:cNvGrpSpPr/>
          <p:nvPr/>
        </p:nvGrpSpPr>
        <p:grpSpPr>
          <a:xfrm>
            <a:off x="381000" y="1354252"/>
            <a:ext cx="1143000" cy="2743200"/>
            <a:chOff x="381000" y="228600"/>
            <a:chExt cx="1143000" cy="2743200"/>
          </a:xfrm>
        </p:grpSpPr>
        <p:pic>
          <p:nvPicPr>
            <p:cNvPr id="9" name="Picture 7"/>
            <p:cNvPicPr>
              <a:picLocks noChangeAspect="1"/>
            </p:cNvPicPr>
            <p:nvPr/>
          </p:nvPicPr>
          <p:blipFill rotWithShape="1">
            <a:blip r:embed="rId3"/>
            <a:srcRect r="74148"/>
            <a:stretch/>
          </p:blipFill>
          <p:spPr>
            <a:xfrm>
              <a:off x="381000" y="228600"/>
              <a:ext cx="1016000" cy="2743200"/>
            </a:xfrm>
            <a:prstGeom prst="rect">
              <a:avLst/>
            </a:prstGeom>
          </p:spPr>
        </p:pic>
        <p:sp>
          <p:nvSpPr>
            <p:cNvPr id="10" name="Rectangle 12"/>
            <p:cNvSpPr/>
            <p:nvPr/>
          </p:nvSpPr>
          <p:spPr bwMode="auto">
            <a:xfrm>
              <a:off x="1295400" y="1371600"/>
              <a:ext cx="228600" cy="1143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1" name="Group 19"/>
          <p:cNvGrpSpPr/>
          <p:nvPr/>
        </p:nvGrpSpPr>
        <p:grpSpPr>
          <a:xfrm>
            <a:off x="2286000" y="1354252"/>
            <a:ext cx="734053" cy="2743200"/>
            <a:chOff x="2286000" y="228600"/>
            <a:chExt cx="734053" cy="2743200"/>
          </a:xfrm>
        </p:grpSpPr>
        <p:pic>
          <p:nvPicPr>
            <p:cNvPr id="12" name="Picture 8"/>
            <p:cNvPicPr>
              <a:picLocks noChangeAspect="1"/>
            </p:cNvPicPr>
            <p:nvPr/>
          </p:nvPicPr>
          <p:blipFill rotWithShape="1">
            <a:blip r:embed="rId3"/>
            <a:srcRect l="23600" r="61600"/>
            <a:stretch/>
          </p:blipFill>
          <p:spPr>
            <a:xfrm>
              <a:off x="2438400" y="228600"/>
              <a:ext cx="581653" cy="2743200"/>
            </a:xfrm>
            <a:prstGeom prst="rect">
              <a:avLst/>
            </a:prstGeom>
          </p:spPr>
        </p:pic>
        <p:sp>
          <p:nvSpPr>
            <p:cNvPr id="13" name="Rectangle 13"/>
            <p:cNvSpPr/>
            <p:nvPr/>
          </p:nvSpPr>
          <p:spPr bwMode="auto">
            <a:xfrm>
              <a:off x="2286000" y="2667000"/>
              <a:ext cx="228600" cy="1524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4" name="Group 16"/>
          <p:cNvGrpSpPr/>
          <p:nvPr/>
        </p:nvGrpSpPr>
        <p:grpSpPr>
          <a:xfrm>
            <a:off x="7391400" y="1354252"/>
            <a:ext cx="1323566" cy="2743200"/>
            <a:chOff x="7391400" y="228600"/>
            <a:chExt cx="1323566" cy="2743200"/>
          </a:xfrm>
        </p:grpSpPr>
        <p:pic>
          <p:nvPicPr>
            <p:cNvPr id="15" name="Picture 11"/>
            <p:cNvPicPr>
              <a:picLocks noChangeAspect="1"/>
            </p:cNvPicPr>
            <p:nvPr/>
          </p:nvPicPr>
          <p:blipFill rotWithShape="1">
            <a:blip r:embed="rId3"/>
            <a:srcRect l="70200"/>
            <a:stretch/>
          </p:blipFill>
          <p:spPr>
            <a:xfrm>
              <a:off x="7543800" y="228600"/>
              <a:ext cx="1171166" cy="2743200"/>
            </a:xfrm>
            <a:prstGeom prst="rect">
              <a:avLst/>
            </a:prstGeom>
          </p:spPr>
        </p:pic>
        <p:sp>
          <p:nvSpPr>
            <p:cNvPr id="16" name="Rectangle 14"/>
            <p:cNvSpPr/>
            <p:nvPr/>
          </p:nvSpPr>
          <p:spPr bwMode="auto">
            <a:xfrm>
              <a:off x="7391400" y="1752600"/>
              <a:ext cx="228600" cy="1143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791200" y="1354252"/>
            <a:ext cx="914400" cy="2743200"/>
            <a:chOff x="5791200" y="228600"/>
            <a:chExt cx="914400" cy="2743200"/>
          </a:xfrm>
        </p:grpSpPr>
        <p:pic>
          <p:nvPicPr>
            <p:cNvPr id="18" name="Picture 10"/>
            <p:cNvPicPr>
              <a:picLocks noChangeAspect="1"/>
            </p:cNvPicPr>
            <p:nvPr/>
          </p:nvPicPr>
          <p:blipFill rotWithShape="1">
            <a:blip r:embed="rId3"/>
            <a:srcRect l="54000" r="27000"/>
            <a:stretch/>
          </p:blipFill>
          <p:spPr>
            <a:xfrm>
              <a:off x="5791200" y="228600"/>
              <a:ext cx="746716" cy="2743200"/>
            </a:xfrm>
            <a:prstGeom prst="rect">
              <a:avLst/>
            </a:prstGeom>
          </p:spPr>
        </p:pic>
        <p:sp>
          <p:nvSpPr>
            <p:cNvPr id="19" name="Rectangle 15"/>
            <p:cNvSpPr/>
            <p:nvPr/>
          </p:nvSpPr>
          <p:spPr bwMode="auto">
            <a:xfrm>
              <a:off x="6400800" y="685800"/>
              <a:ext cx="304800" cy="6858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590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How to combine image and question?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60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57569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 smtClean="0"/>
              <a:t>Multimodal Compact Bilinear Pooling</a:t>
            </a:r>
            <a:endParaRPr lang="ko-KR" altLang="en-US" sz="3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20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 smtClean="0"/>
              <a:t>Multimodal Compact Bilinear Pooling</a:t>
            </a:r>
            <a:endParaRPr lang="ko-KR" altLang="en-US" sz="3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17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 smtClean="0"/>
              <a:t>Multimodal Compact Bilinear Pooling</a:t>
            </a:r>
            <a:endParaRPr lang="ko-KR" altLang="en-US" sz="3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17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>
                <a:solidFill>
                  <a:prstClr val="black">
                    <a:lumMod val="85000"/>
                    <a:lumOff val="15000"/>
                  </a:prstClr>
                </a:solidFill>
              </a:rPr>
              <a:t>Multimodal Compact Bilinear Pooling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64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323528" y="1268760"/>
                <a:ext cx="7087453" cy="1534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smtClean="0"/>
                  <a:t>Our objective is to compute an outer-product of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altLang="ko-KR" sz="2000" dirty="0" smtClean="0"/>
                  <a:t> and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/>
                      </a:rPr>
                      <m:t>𝑞</m:t>
                    </m:r>
                  </m:oMath>
                </a14:m>
                <a:r>
                  <a:rPr lang="en-US" altLang="ko-KR" sz="2000" dirty="0" smtClean="0"/>
                  <a:t>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/>
                        </a:rPr>
                        <m:t>𝑥</m:t>
                      </m:r>
                      <m:r>
                        <a:rPr lang="en-US" altLang="ko-KR" sz="2000" b="0" i="1" smtClean="0">
                          <a:latin typeface="Cambria Math"/>
                        </a:rPr>
                        <m:t> ⨂</m:t>
                      </m:r>
                      <m:r>
                        <a:rPr lang="en-US" altLang="ko-KR" sz="2000" b="0" i="1" smtClean="0">
                          <a:latin typeface="Cambria Math"/>
                          <a:ea typeface="Cambria Math"/>
                        </a:rPr>
                        <m:t>𝑞</m:t>
                      </m:r>
                      <m:r>
                        <a:rPr lang="en-US" altLang="ko-KR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ko-KR" sz="2000" i="1">
                          <a:latin typeface="Cambria Math"/>
                          <a:ea typeface="Cambria Math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ko-KR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0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20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20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4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0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20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20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4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0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20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20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4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 dirty="0" smtClean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68760"/>
                <a:ext cx="7087453" cy="1534010"/>
              </a:xfrm>
              <a:prstGeom prst="rect">
                <a:avLst/>
              </a:prstGeom>
              <a:blipFill rotWithShape="1">
                <a:blip r:embed="rId2"/>
                <a:stretch>
                  <a:fillRect l="-860" t="-19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323528" y="2884874"/>
                <a:ext cx="87129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smtClean="0"/>
                  <a:t>But this matrix becomes too large if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ko-KR" altLang="en-US" sz="2000" dirty="0" smtClean="0"/>
                  <a:t> </a:t>
                </a:r>
                <a:r>
                  <a:rPr lang="en-US" altLang="ko-KR" sz="2000" dirty="0" smtClean="0"/>
                  <a:t>and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/>
                      </a:rPr>
                      <m:t>𝑞</m:t>
                    </m:r>
                  </m:oMath>
                </a14:m>
                <a:r>
                  <a:rPr lang="ko-KR" altLang="en-US" sz="2000" dirty="0" smtClean="0"/>
                  <a:t> </a:t>
                </a:r>
                <a:r>
                  <a:rPr lang="en-US" altLang="ko-KR" sz="2000" dirty="0" smtClean="0"/>
                  <a:t>are long vectors. </a:t>
                </a:r>
                <a:endParaRPr lang="ko-KR" altLang="en-US" sz="2000" dirty="0" smtClean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884874"/>
                <a:ext cx="8712968" cy="400110"/>
              </a:xfrm>
              <a:prstGeom prst="rect">
                <a:avLst/>
              </a:prstGeom>
              <a:blipFill rotWithShape="1">
                <a:blip r:embed="rId3"/>
                <a:stretch>
                  <a:fillRect l="-700"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323528" y="3480058"/>
                <a:ext cx="8712968" cy="1476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smtClean="0"/>
                  <a:t>What we know is that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latin typeface="Cambria Math"/>
                        </a:rPr>
                        <m:t>Ψ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ko-KR" sz="2000" i="1">
                              <a:latin typeface="Cambria Math"/>
                              <a:ea typeface="Cambria Math"/>
                            </a:rPr>
                            <m:t>⨂</m:t>
                          </m:r>
                          <m:r>
                            <a:rPr lang="en-US" altLang="ko-KR" sz="2000" b="0" i="1" smtClean="0">
                              <a:latin typeface="Cambria Math"/>
                              <a:ea typeface="Cambria Math"/>
                            </a:rPr>
                            <m:t>𝑞</m:t>
                          </m:r>
                          <m:r>
                            <a:rPr lang="en-US" altLang="ko-KR" sz="2000" b="0" i="1" smtClean="0">
                              <a:latin typeface="Cambria Math"/>
                              <a:ea typeface="Cambria Math"/>
                            </a:rPr>
                            <m:t>, </m:t>
                          </m:r>
                          <m:r>
                            <a:rPr lang="en-US" altLang="ko-KR" sz="2000" b="0" i="1" smtClean="0">
                              <a:latin typeface="Cambria Math"/>
                              <a:ea typeface="Cambria Math"/>
                            </a:rPr>
                            <m:t>h</m:t>
                          </m:r>
                          <m:r>
                            <a:rPr lang="en-US" altLang="ko-KR" sz="2000" b="0" i="1" smtClean="0">
                              <a:latin typeface="Cambria Math"/>
                              <a:ea typeface="Cambria Math"/>
                            </a:rPr>
                            <m:t>, </m:t>
                          </m:r>
                          <m:r>
                            <a:rPr lang="en-US" altLang="ko-KR" sz="2000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latin typeface="Cambria Math"/>
                        </a:rPr>
                        <m:t>Ψ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altLang="ko-KR" sz="2000" b="0" i="1" smtClean="0">
                              <a:latin typeface="Cambria Math"/>
                            </a:rPr>
                            <m:t>h</m:t>
                          </m:r>
                          <m:r>
                            <a:rPr lang="en-US" altLang="ko-KR" sz="20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altLang="ko-KR" sz="2000" b="0" i="1" smtClean="0">
                              <a:latin typeface="Cambria Math"/>
                            </a:rPr>
                            <m:t>𝑠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/>
                        </a:rPr>
                        <m:t> ∗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latin typeface="Cambria Math"/>
                        </a:rPr>
                        <m:t>Ψ</m:t>
                      </m:r>
                      <m:d>
                        <m:dPr>
                          <m:ctrlPr>
                            <a:rPr lang="en-US" altLang="ko-KR" sz="2000" b="0" i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/>
                            </a:rPr>
                            <m:t>𝑞</m:t>
                          </m:r>
                          <m:r>
                            <a:rPr lang="en-US" altLang="ko-KR" sz="20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altLang="ko-KR" sz="2000" b="0" i="1" smtClean="0">
                              <a:latin typeface="Cambria Math"/>
                            </a:rPr>
                            <m:t>h</m:t>
                          </m:r>
                          <m:r>
                            <a:rPr lang="en-US" altLang="ko-KR" sz="20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altLang="ko-KR" sz="2000" b="0" i="1" smtClean="0">
                              <a:latin typeface="Cambria Math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ko-KR" sz="2000" b="0" i="1" dirty="0" smtClean="0">
                  <a:latin typeface="Cambria Math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/>
                        </a:rPr>
                        <m:t>𝐹𝐹</m:t>
                      </m:r>
                      <m:sSup>
                        <m:sSupPr>
                          <m:ctrlPr>
                            <a:rPr lang="en-US" altLang="ko-KR" sz="2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latin typeface="Cambria Math"/>
                            </a:rPr>
                            <m:t>𝑇</m:t>
                          </m:r>
                        </m:e>
                        <m:sup>
                          <m:r>
                            <a:rPr lang="en-US" altLang="ko-KR" sz="20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ko-KR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/>
                            </a:rPr>
                            <m:t>𝐹𝐹𝑇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latin typeface="Cambria Math"/>
                                </a:rPr>
                                <m:t>Ψ</m:t>
                              </m:r>
                              <m:d>
                                <m:dPr>
                                  <m:ctrlPr>
                                    <a:rPr lang="en-US" altLang="ko-KR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h</m:t>
                                  </m:r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ko-KR" sz="20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ko-KR" sz="2000" b="0" i="1" smtClean="0">
                              <a:latin typeface="Cambria Math"/>
                              <a:ea typeface="Cambria Math"/>
                            </a:rPr>
                            <m:t>⨀</m:t>
                          </m:r>
                          <m:r>
                            <a:rPr lang="en-US" altLang="ko-KR" sz="2000" b="0" i="1" smtClean="0">
                              <a:latin typeface="Cambria Math"/>
                              <a:ea typeface="Cambria Math"/>
                            </a:rPr>
                            <m:t>𝐹𝐹𝑇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latin typeface="Cambria Math"/>
                                </a:rPr>
                                <m:t>Ψ</m:t>
                              </m:r>
                              <m:d>
                                <m:dPr>
                                  <m:ctrlPr>
                                    <a:rPr lang="en-US" altLang="ko-KR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0" i="1" smtClean="0">
                                      <a:latin typeface="Cambria Math"/>
                                    </a:rPr>
                                    <m:t>𝑞</m:t>
                                  </m:r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h</m:t>
                                  </m:r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altLang="ko-KR" sz="2000" dirty="0" smtClean="0"/>
              </a:p>
              <a:p>
                <a:r>
                  <a:rPr lang="en-US" altLang="ko-KR" sz="2000" dirty="0" smtClean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000" b="0" i="0" smtClean="0">
                        <a:latin typeface="Cambria Math"/>
                      </a:rPr>
                      <m:t>Ψ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/>
                          </a:rPr>
                          <m:t>⋅</m:t>
                        </m:r>
                      </m:e>
                    </m:d>
                  </m:oMath>
                </a14:m>
                <a:r>
                  <a:rPr lang="ko-KR" altLang="en-US" sz="2000" dirty="0" smtClean="0"/>
                  <a:t> </a:t>
                </a:r>
                <a:r>
                  <a:rPr lang="en-US" altLang="ko-KR" sz="2000" dirty="0" smtClean="0"/>
                  <a:t>is a count sketch operation. </a:t>
                </a:r>
                <a:endParaRPr lang="ko-KR" altLang="en-US" sz="2000" dirty="0" smtClean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480058"/>
                <a:ext cx="8712968" cy="1476302"/>
              </a:xfrm>
              <a:prstGeom prst="rect">
                <a:avLst/>
              </a:prstGeom>
              <a:blipFill rotWithShape="1">
                <a:blip r:embed="rId4"/>
                <a:stretch>
                  <a:fillRect l="-700" t="-2066" b="-66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323528" y="5229200"/>
                <a:ext cx="871296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smtClean="0"/>
                  <a:t>So, instead of using outer-product of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/>
                      </a:rPr>
                      <m:t>𝑥</m:t>
                    </m:r>
                  </m:oMath>
                </a14:m>
                <a:r>
                  <a:rPr lang="en-US" altLang="ko-KR" sz="2000" dirty="0"/>
                  <a:t> and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/>
                      </a:rPr>
                      <m:t>𝑞</m:t>
                    </m:r>
                  </m:oMath>
                </a14:m>
                <a:r>
                  <a:rPr lang="en-US" altLang="ko-KR" sz="2000" dirty="0" smtClean="0"/>
                  <a:t>, we will use its </a:t>
                </a:r>
                <a:r>
                  <a:rPr lang="en-US" altLang="ko-KR" sz="2000" b="1" dirty="0" smtClean="0">
                    <a:solidFill>
                      <a:srgbClr val="FF0000"/>
                    </a:solidFill>
                  </a:rPr>
                  <a:t>count sketch of outer-product</a:t>
                </a:r>
                <a:r>
                  <a:rPr lang="en-US" altLang="ko-KR" sz="2000" dirty="0" smtClean="0"/>
                  <a:t>! </a:t>
                </a:r>
                <a:endParaRPr lang="en-US" altLang="ko-KR" sz="20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229200"/>
                <a:ext cx="8712968" cy="707886"/>
              </a:xfrm>
              <a:prstGeom prst="rect">
                <a:avLst/>
              </a:prstGeom>
              <a:blipFill rotWithShape="1">
                <a:blip r:embed="rId5"/>
                <a:stretch>
                  <a:fillRect l="-700" t="-4310" b="-146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241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Count sketch operation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65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539552" y="1898588"/>
                <a:ext cx="8208912" cy="2932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 smtClean="0">
                    <a:solidFill>
                      <a:srgbClr val="FF0000"/>
                    </a:solidFill>
                  </a:rPr>
                  <a:t>Count sketch </a:t>
                </a:r>
                <a:r>
                  <a:rPr lang="en-US" altLang="ko-KR" sz="2000" dirty="0" smtClean="0"/>
                  <a:t>of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/>
                      </a:rPr>
                      <m:t>𝑣</m:t>
                    </m:r>
                    <m:r>
                      <a:rPr lang="en-US" altLang="ko-KR" sz="2000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000" b="0" i="1" smtClean="0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5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2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z="2000" dirty="0" smtClean="0"/>
                  <a:t> </a:t>
                </a:r>
                <a:r>
                  <a:rPr lang="en-US" altLang="ko-KR" sz="2000" dirty="0" smtClean="0"/>
                  <a:t>given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/>
                      </a:rPr>
                      <m:t>𝑠</m:t>
                    </m:r>
                    <m:r>
                      <a:rPr lang="en-US" altLang="ko-KR" sz="2000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000" b="0" i="1" smtClean="0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−1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−1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z="2000" dirty="0" smtClean="0"/>
                  <a:t> </a:t>
                </a:r>
                <a:r>
                  <a:rPr lang="en-US" altLang="ko-KR" sz="2000" dirty="0" smtClean="0"/>
                  <a:t>and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/>
                      </a:rPr>
                      <m:t>h</m:t>
                    </m:r>
                    <m:r>
                      <a:rPr lang="en-US" altLang="ko-KR" sz="2000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000" b="0" i="1" smtClean="0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2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z="2000" dirty="0" smtClean="0"/>
                  <a:t> </a:t>
                </a:r>
                <a:r>
                  <a:rPr lang="en-US" altLang="ko-KR" sz="2000" dirty="0" smtClean="0"/>
                  <a:t>(</a:t>
                </a:r>
                <a14:m>
                  <m:oMath xmlns:m="http://schemas.openxmlformats.org/officeDocument/2006/math">
                    <m:r>
                      <a:rPr lang="en-US" altLang="ko-KR" sz="2000" b="0" i="1" dirty="0" smtClean="0">
                        <a:latin typeface="Cambria Math"/>
                      </a:rPr>
                      <m:t>𝑑</m:t>
                    </m:r>
                    <m:r>
                      <a:rPr lang="en-US" altLang="ko-KR" sz="2000" b="0" i="1" dirty="0" smtClean="0">
                        <a:latin typeface="Cambria Math"/>
                      </a:rPr>
                      <m:t>=3) </m:t>
                    </m:r>
                  </m:oMath>
                </a14:m>
                <a:r>
                  <a:rPr lang="en-US" altLang="ko-KR" sz="2000" dirty="0" smtClean="0"/>
                  <a:t>can be computed by:</a:t>
                </a:r>
              </a:p>
              <a:p>
                <a:endParaRPr lang="en-US" altLang="ko-KR" sz="20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/>
                        </a:rPr>
                        <m:t>𝑦</m:t>
                      </m:r>
                      <m:r>
                        <a:rPr lang="en-US" altLang="ko-KR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b="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−2−2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5+3</m:t>
                              </m:r>
                            </m:e>
                          </m:eqArr>
                        </m:e>
                      </m:d>
                      <m:r>
                        <a:rPr lang="en-US" altLang="ko-KR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b="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ko-KR" sz="2000" dirty="0" smtClean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898588"/>
                <a:ext cx="8208912" cy="2932854"/>
              </a:xfrm>
              <a:prstGeom prst="rect">
                <a:avLst/>
              </a:prstGeom>
              <a:blipFill rotWithShape="1">
                <a:blip r:embed="rId2"/>
                <a:stretch>
                  <a:fillRect l="-8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/>
          <p:cNvSpPr/>
          <p:nvPr/>
        </p:nvSpPr>
        <p:spPr>
          <a:xfrm>
            <a:off x="4177670" y="1844824"/>
            <a:ext cx="2482562" cy="16561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39952" y="3463290"/>
            <a:ext cx="3384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Randomly initialized !</a:t>
            </a:r>
            <a:endParaRPr lang="ko-KR" altLang="en-US" sz="2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35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>
                <a:solidFill>
                  <a:prstClr val="black">
                    <a:lumMod val="85000"/>
                    <a:lumOff val="15000"/>
                  </a:prstClr>
                </a:solidFill>
              </a:rPr>
              <a:t>Multimodal Compact Bilinear Pooling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66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772816"/>
            <a:ext cx="6317906" cy="3600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793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>
                <a:solidFill>
                  <a:prstClr val="black">
                    <a:lumMod val="85000"/>
                    <a:lumOff val="15000"/>
                  </a:prstClr>
                </a:solidFill>
              </a:rPr>
              <a:t>Multimodal Compact Bilinear Pooling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67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124" y="1124744"/>
            <a:ext cx="5235752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8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Related 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27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MCB without Attention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82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61794" y="39337"/>
            <a:ext cx="8640960" cy="634082"/>
          </a:xfrm>
        </p:spPr>
        <p:txBody>
          <a:bodyPr/>
          <a:lstStyle/>
          <a:p>
            <a:pPr algn="l"/>
            <a:r>
              <a:rPr lang="en-US" altLang="ko-KR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VQA: Dataset and Problem definition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VQA dataset – Evaluation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95536" y="1340768"/>
            <a:ext cx="8618715" cy="3154613"/>
            <a:chOff x="395536" y="1340768"/>
            <a:chExt cx="8618715" cy="3154613"/>
          </a:xfrm>
        </p:grpSpPr>
        <p:sp>
          <p:nvSpPr>
            <p:cNvPr id="7" name="직사각형 6"/>
            <p:cNvSpPr/>
            <p:nvPr/>
          </p:nvSpPr>
          <p:spPr>
            <a:xfrm>
              <a:off x="395536" y="1340768"/>
              <a:ext cx="4176464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Two Evaluation Types</a:t>
              </a:r>
              <a:endParaRPr lang="ko-KR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5917907" y="2312474"/>
              <a:ext cx="3096344" cy="1754326"/>
              <a:chOff x="5917907" y="2408724"/>
              <a:chExt cx="3096344" cy="1754326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5917907" y="2408724"/>
                <a:ext cx="1872208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(a)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left woman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(b)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4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yes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(d)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3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(e)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silver and black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(f)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2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(g)</a:t>
                </a:r>
                <a:r>
                  <a:rPr lang="en-US" altLang="ko-KR" sz="12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en-US" altLang="ko-KR" sz="12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blue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/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(h)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black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altLang="ko-KR" sz="1200" b="1" dirty="0" err="1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go to 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bathroom</a:t>
                </a:r>
                <a:endParaRPr lang="en-US" altLang="ko-KR" sz="1200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7718107" y="2408724"/>
                <a:ext cx="1296144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j)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brown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(k)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red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(l)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green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(m)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1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(n)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no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(o)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1800s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(p)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triangle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(q)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clear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(r)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white</a:t>
                </a:r>
              </a:p>
            </p:txBody>
          </p:sp>
        </p:grpSp>
        <p:pic>
          <p:nvPicPr>
            <p:cNvPr id="2050" name="Picture 2" descr="An image from the  dataset.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1885265"/>
              <a:ext cx="4895286" cy="1409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827589" y="3435146"/>
              <a:ext cx="2952328" cy="4396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Q: What color is the water?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868144" y="1700808"/>
              <a:ext cx="2952328" cy="4396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Q: What color is the water?</a:t>
              </a: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959881" y="2109671"/>
              <a:ext cx="1512168" cy="22357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Answer candidate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3937687" y="3400986"/>
              <a:ext cx="1512168" cy="22357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Answer candidate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477747" y="3577367"/>
              <a:ext cx="432048" cy="558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  <a:endParaRPr lang="ko-KR" alt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99593" y="4063333"/>
              <a:ext cx="4895284" cy="4320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Open Ended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822379" y="4056447"/>
              <a:ext cx="3080376" cy="43204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Multiple Choice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95536" y="4581128"/>
            <a:ext cx="8625569" cy="1679779"/>
            <a:chOff x="395536" y="4581128"/>
            <a:chExt cx="8625569" cy="1679779"/>
          </a:xfrm>
        </p:grpSpPr>
        <p:sp>
          <p:nvSpPr>
            <p:cNvPr id="18" name="직사각형 17"/>
            <p:cNvSpPr/>
            <p:nvPr/>
          </p:nvSpPr>
          <p:spPr>
            <a:xfrm>
              <a:off x="395536" y="4581128"/>
              <a:ext cx="4176464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Evaluation Metric</a:t>
              </a:r>
              <a:endParaRPr lang="ko-KR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" name="Picture 11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5445224"/>
              <a:ext cx="5158055" cy="622402"/>
            </a:xfrm>
            <a:prstGeom prst="rect">
              <a:avLst/>
            </a:prstGeom>
          </p:spPr>
        </p:pic>
        <p:grpSp>
          <p:nvGrpSpPr>
            <p:cNvPr id="21" name="그룹 20"/>
            <p:cNvGrpSpPr/>
            <p:nvPr/>
          </p:nvGrpSpPr>
          <p:grpSpPr>
            <a:xfrm>
              <a:off x="6307917" y="5241930"/>
              <a:ext cx="2713188" cy="1018977"/>
              <a:chOff x="-1767740" y="2686457"/>
              <a:chExt cx="2658576" cy="1018977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-1767740" y="2686457"/>
                <a:ext cx="2129825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(1)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blue</a:t>
                </a:r>
                <a:b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(2)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green</a:t>
                </a:r>
                <a:b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(3)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blue</a:t>
                </a:r>
              </a:p>
              <a:p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(4)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blue</a:t>
                </a:r>
                <a:b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(5)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green</a:t>
                </a:r>
                <a:endParaRPr lang="en-US" altLang="ko-KR" sz="1200" dirty="0">
                  <a:solidFill>
                    <a:srgbClr val="22222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-821523" y="2689771"/>
                <a:ext cx="1712359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(6)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blue</a:t>
                </a:r>
                <a:b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(7)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blue</a:t>
                </a:r>
                <a:b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(8)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dark blue and aqua</a:t>
                </a:r>
                <a:b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(9)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blue</a:t>
                </a:r>
                <a:b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(10)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blue and 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green</a:t>
                </a:r>
                <a:endParaRPr lang="en-US" altLang="ko-KR" sz="1200" dirty="0">
                  <a:solidFill>
                    <a:srgbClr val="22222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4" name="모서리가 둥근 직사각형 23"/>
            <p:cNvSpPr/>
            <p:nvPr/>
          </p:nvSpPr>
          <p:spPr>
            <a:xfrm>
              <a:off x="6307917" y="5059563"/>
              <a:ext cx="1344614" cy="19278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Human Answers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263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MCB without Attention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70</a:t>
            </a:fld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260187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MCB without Attention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71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351649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MCBP without Attention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72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351649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MCB </a:t>
            </a:r>
            <a:r>
              <a:rPr lang="en-US" altLang="ko-KR" dirty="0" smtClean="0"/>
              <a:t>with </a:t>
            </a:r>
            <a:r>
              <a:rPr lang="en-US" altLang="ko-KR" dirty="0" smtClean="0">
                <a:solidFill>
                  <a:srgbClr val="FF0000"/>
                </a:solidFill>
              </a:rPr>
              <a:t>Attention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70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476241"/>
            <a:ext cx="8496300" cy="4548456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67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</a:t>
            </a:r>
            <a:r>
              <a:rPr lang="en-US" altLang="ko-KR" sz="4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QnA</a:t>
            </a:r>
            <a:r>
              <a:rPr lang="en-US" altLang="ko-KR" sz="4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en-US" sz="4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77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476241"/>
            <a:ext cx="8496300" cy="4548456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476241"/>
            <a:ext cx="8496300" cy="4548456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476241"/>
            <a:ext cx="8496300" cy="4548456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476241"/>
            <a:ext cx="8496300" cy="4548456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476241"/>
            <a:ext cx="8496300" cy="4548456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476241"/>
            <a:ext cx="8496300" cy="4548456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476241"/>
            <a:ext cx="8496300" cy="4548456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476241"/>
            <a:ext cx="8496300" cy="4548456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2.bp.blogspot.com/-1oz1a0FASrk/TeZi_tBo3uI/AAAAAAAAA7Q/VPuWStRw25s/s1600/question-mar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524" y="1999726"/>
            <a:ext cx="3295650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62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Sub-problems in Image QA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96752"/>
            <a:ext cx="8496944" cy="5661248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Classification with Complex Setting.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Multi-domain classification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Classification with input/output connection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Zero-shot learning</a:t>
            </a:r>
          </a:p>
          <a:p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Novel Computer Vision Tasks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 problem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Spatial relation problem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Visual semantic role labeling 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[Gupta et al., 2015]</a:t>
            </a:r>
            <a:endParaRPr lang="en-US" altLang="ko-KR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Weakly-supervised learning to count</a:t>
            </a:r>
          </a:p>
          <a:p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Data Efficiency Problem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Operation compositionality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Image QA task compositionality</a:t>
            </a:r>
          </a:p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Natural L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anguage Understanding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Extracting operation and inputs from question</a:t>
            </a:r>
          </a:p>
          <a:p>
            <a:r>
              <a:rPr lang="en-US" altLang="ko-KR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see then one by one!</a:t>
            </a:r>
            <a:endParaRPr lang="en-US" altLang="ko-KR" sz="28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ko-KR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44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32731</TotalTime>
  <Words>2507</Words>
  <Application>Microsoft Office PowerPoint</Application>
  <PresentationFormat>화면 슬라이드 쇼(4:3)</PresentationFormat>
  <Paragraphs>763</Paragraphs>
  <Slides>88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88</vt:i4>
      </vt:variant>
    </vt:vector>
  </HeadingPairs>
  <TitlesOfParts>
    <vt:vector size="89" baseType="lpstr">
      <vt:lpstr>Office 테마</vt:lpstr>
      <vt:lpstr>PowerPoint 프레젠테이션</vt:lpstr>
      <vt:lpstr>VQA: Dataset and Problem definition</vt:lpstr>
      <vt:lpstr>VQA: Dataset and Problem definition</vt:lpstr>
      <vt:lpstr>VQA: Dataset and Problem definition</vt:lpstr>
      <vt:lpstr>VQA: Dataset and Problem definition</vt:lpstr>
      <vt:lpstr>VQA: Dataset and Problem definition</vt:lpstr>
      <vt:lpstr>VQA: Dataset and Problem definition</vt:lpstr>
      <vt:lpstr>PowerPoint 프레젠테이션</vt:lpstr>
      <vt:lpstr>Sub-problems in Image QA</vt:lpstr>
      <vt:lpstr>Classification with complex setting</vt:lpstr>
      <vt:lpstr>Classification with complex setting</vt:lpstr>
      <vt:lpstr>Classification with complex setting</vt:lpstr>
      <vt:lpstr>Novel Computer Vision Task</vt:lpstr>
      <vt:lpstr>Novel Computer Vision Task</vt:lpstr>
      <vt:lpstr>Novel Computer Vision Task</vt:lpstr>
      <vt:lpstr>Novel Computer Vision Task</vt:lpstr>
      <vt:lpstr>Data Efficiency Problem</vt:lpstr>
      <vt:lpstr>Data Efficiency Problem</vt:lpstr>
      <vt:lpstr>Natural Language Understanding</vt:lpstr>
      <vt:lpstr>PowerPoint 프레젠테이션</vt:lpstr>
      <vt:lpstr>Solving VQA</vt:lpstr>
      <vt:lpstr>Solving VQA</vt:lpstr>
      <vt:lpstr>PowerPoint 프레젠테이션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PowerPoint 프레젠테이션</vt:lpstr>
      <vt:lpstr>Multimodal language and visual understanding</vt:lpstr>
      <vt:lpstr>Multimodal language and visual understanding</vt:lpstr>
      <vt:lpstr>Multimodal language and visual understanding</vt:lpstr>
      <vt:lpstr>Multimodal language and visual understanding</vt:lpstr>
      <vt:lpstr>Multimodal language and visual understanding</vt:lpstr>
      <vt:lpstr>How to combine image and question?</vt:lpstr>
      <vt:lpstr>How to combine image and question?</vt:lpstr>
      <vt:lpstr>How to combine image and question?</vt:lpstr>
      <vt:lpstr>How to combine image and question?</vt:lpstr>
      <vt:lpstr>How to combine image and question?</vt:lpstr>
      <vt:lpstr>How to combine image and question?</vt:lpstr>
      <vt:lpstr>How to combine image and question?</vt:lpstr>
      <vt:lpstr>How to combine image and question?</vt:lpstr>
      <vt:lpstr>Multimodal Compact Bilinear Pooling</vt:lpstr>
      <vt:lpstr>Multimodal Compact Bilinear Pooling</vt:lpstr>
      <vt:lpstr>Multimodal Compact Bilinear Pooling</vt:lpstr>
      <vt:lpstr>Multimodal Compact Bilinear Pooling</vt:lpstr>
      <vt:lpstr>Count sketch operation</vt:lpstr>
      <vt:lpstr>Multimodal Compact Bilinear Pooling</vt:lpstr>
      <vt:lpstr>Multimodal Compact Bilinear Pooling</vt:lpstr>
      <vt:lpstr>Related work</vt:lpstr>
      <vt:lpstr>MCB without Attention</vt:lpstr>
      <vt:lpstr>MCB without Attention</vt:lpstr>
      <vt:lpstr>MCB without Attention</vt:lpstr>
      <vt:lpstr>MCBP without Attention</vt:lpstr>
      <vt:lpstr>MCB with Attention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PowerPoint 프레젠테이션</vt:lpstr>
    </vt:vector>
  </TitlesOfParts>
  <Company>PIL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CPSLAB</cp:lastModifiedBy>
  <cp:revision>1043</cp:revision>
  <dcterms:created xsi:type="dcterms:W3CDTF">2010-03-17T18:05:41Z</dcterms:created>
  <dcterms:modified xsi:type="dcterms:W3CDTF">2016-07-12T06:27:34Z</dcterms:modified>
</cp:coreProperties>
</file>